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4" r:id="rId2"/>
    <p:sldId id="257" r:id="rId3"/>
    <p:sldId id="258" r:id="rId4"/>
    <p:sldId id="275" r:id="rId5"/>
    <p:sldId id="282" r:id="rId6"/>
    <p:sldId id="284" r:id="rId7"/>
    <p:sldId id="292" r:id="rId8"/>
    <p:sldId id="259" r:id="rId9"/>
    <p:sldId id="276" r:id="rId10"/>
    <p:sldId id="277" r:id="rId11"/>
    <p:sldId id="285" r:id="rId12"/>
    <p:sldId id="260" r:id="rId13"/>
    <p:sldId id="278" r:id="rId14"/>
    <p:sldId id="286" r:id="rId15"/>
    <p:sldId id="261" r:id="rId16"/>
    <p:sldId id="262" r:id="rId17"/>
    <p:sldId id="264" r:id="rId18"/>
    <p:sldId id="293" r:id="rId19"/>
    <p:sldId id="279" r:id="rId20"/>
    <p:sldId id="268" r:id="rId21"/>
    <p:sldId id="287" r:id="rId22"/>
    <p:sldId id="263" r:id="rId23"/>
    <p:sldId id="281" r:id="rId24"/>
    <p:sldId id="288" r:id="rId25"/>
    <p:sldId id="265" r:id="rId26"/>
    <p:sldId id="280" r:id="rId27"/>
    <p:sldId id="289" r:id="rId28"/>
    <p:sldId id="266" r:id="rId29"/>
    <p:sldId id="290" r:id="rId30"/>
    <p:sldId id="267" r:id="rId31"/>
    <p:sldId id="269" r:id="rId32"/>
    <p:sldId id="294" r:id="rId33"/>
    <p:sldId id="271" r:id="rId34"/>
    <p:sldId id="291" r:id="rId35"/>
    <p:sldId id="283" r:id="rId36"/>
    <p:sldId id="273" r:id="rId37"/>
  </p:sldIdLst>
  <p:sldSz cx="9906000" cy="6858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66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0E91-9FD0-4980-B838-20742F32818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E991A-6D28-433C-9DF6-3C2AAA7346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45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3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D1D614-6092-45AB-8AAD-CCB7201EE5FD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20899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463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645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187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449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80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313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3859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482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204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957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371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5FD2-7331-41E2-B037-DA0427153B70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7F89-195F-47D5-AF6F-5374D1291E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659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-10317" y="2795386"/>
            <a:ext cx="9905999" cy="107003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700" b="1" dirty="0" smtClean="0">
                <a:solidFill>
                  <a:srgbClr val="1160A3"/>
                </a:solidFill>
                <a:latin typeface="Arial" pitchFamily="34" charset="0"/>
                <a:ea typeface="Calibri"/>
                <a:cs typeface="Arial" pitchFamily="34" charset="0"/>
              </a:rPr>
              <a:t>Δεκαπενθήμερο Ενημέρωσης για την Πρόσβαση στην Εκπαίδευση</a:t>
            </a:r>
            <a:r>
              <a:rPr lang="en-US" sz="2700" b="1" dirty="0" smtClean="0">
                <a:solidFill>
                  <a:srgbClr val="1160A3"/>
                </a:solidFill>
                <a:latin typeface="Arial" pitchFamily="34" charset="0"/>
                <a:ea typeface="Calibri"/>
                <a:cs typeface="Arial" pitchFamily="34" charset="0"/>
              </a:rPr>
              <a:t>, 12-24 </a:t>
            </a:r>
            <a:r>
              <a:rPr lang="el-GR" sz="2700" b="1" dirty="0" smtClean="0">
                <a:solidFill>
                  <a:srgbClr val="1160A3"/>
                </a:solidFill>
                <a:latin typeface="Arial" pitchFamily="34" charset="0"/>
                <a:ea typeface="Calibri"/>
                <a:cs typeface="Arial" pitchFamily="34" charset="0"/>
              </a:rPr>
              <a:t>Οκτωβρίου 2015</a:t>
            </a:r>
            <a:r>
              <a:rPr lang="el-GR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l-GR" sz="24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Προσβάσιμο</a:t>
            </a:r>
            <a:r>
              <a:rPr lang="el-GR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Εκπαιδευτικό και Εποπτικό Υλικό για Μαθητές με αυτισμό</a:t>
            </a:r>
            <a:r>
              <a:rPr lang="el-GR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endParaRPr lang="el-GR" sz="2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0" name="10 - Ορθογώνιο"/>
          <p:cNvSpPr>
            <a:spLocks noChangeArrowheads="1"/>
          </p:cNvSpPr>
          <p:nvPr/>
        </p:nvSpPr>
        <p:spPr bwMode="auto">
          <a:xfrm>
            <a:off x="0" y="4155552"/>
            <a:ext cx="9698737" cy="152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33CC33"/>
                </a:solidFill>
                <a:latin typeface="Calibri" pitchFamily="34" charset="0"/>
              </a:rPr>
              <a:t>ΒΑΣΙΛΕΙΟΥ ΕΛΕΝΗ ΙΩΑΝΝΑ - ΔΕΦΙΓΓΟΥ ΓΕΩΡΓΙΑ</a:t>
            </a:r>
            <a:r>
              <a:rPr lang="el-GR" b="1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       </a:t>
            </a:r>
            <a:endParaRPr lang="el-GR" b="1" kern="1800" dirty="0">
              <a:solidFill>
                <a:srgbClr val="1160A3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l-GR" kern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Βασιλείου </a:t>
            </a:r>
            <a:r>
              <a:rPr lang="el-GR" kern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Ελένη-Ιωάννα, </a:t>
            </a:r>
            <a:r>
              <a:rPr lang="el-GR" kern="18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Δεφίγγου</a:t>
            </a:r>
            <a:r>
              <a:rPr lang="el-GR" kern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Γεωργία, </a:t>
            </a:r>
            <a:r>
              <a:rPr lang="el-GR" kern="18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Καραβελάκη</a:t>
            </a:r>
            <a:r>
              <a:rPr lang="el-GR" kern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Μαρία, </a:t>
            </a:r>
            <a:r>
              <a:rPr lang="el-GR" kern="18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Παπαπαναγιώτου</a:t>
            </a:r>
            <a:r>
              <a:rPr lang="el-GR" kern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l-GR" kern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Γεώργιος</a:t>
            </a:r>
            <a:r>
              <a:rPr lang="el-GR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  <a:r>
              <a:rPr lang="el-GR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l-GR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l-GR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                                </a:t>
            </a:r>
            <a:endParaRPr lang="el-GR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endParaRPr lang="el-GR" sz="24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7" name="Picture 2" descr="C:\Users\DEMI\Desktop\prosvasimo\logonew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" descr="C:\Users\DEMI\Desktop\logo_doc.png"/>
          <p:cNvPicPr/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463" y="6093298"/>
            <a:ext cx="4058156" cy="6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edulll.gr/wp-content/uploads/2013/06/logo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429" y="5994806"/>
            <a:ext cx="4049572" cy="86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48758" y="2109216"/>
            <a:ext cx="9086279" cy="3775456"/>
          </a:xfrm>
        </p:spPr>
        <p:txBody>
          <a:bodyPr>
            <a:no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 Επιλέγει δραστηριότητες.</a:t>
            </a:r>
          </a:p>
          <a:p>
            <a:endParaRPr lang="el-GR" dirty="0" smtClean="0"/>
          </a:p>
          <a:p>
            <a:r>
              <a:rPr lang="el-GR" dirty="0" smtClean="0"/>
              <a:t> Δημιουργεί νέα κείμενα.</a:t>
            </a:r>
          </a:p>
          <a:p>
            <a:endParaRPr lang="el-GR" dirty="0" smtClean="0"/>
          </a:p>
          <a:p>
            <a:r>
              <a:rPr lang="el-GR" dirty="0" smtClean="0"/>
              <a:t> Δημιουργεί και αναθέτει εργασίες στο μαθητή.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94882" y="1491744"/>
            <a:ext cx="4608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l-GR" sz="4000" b="1" dirty="0" smtClean="0">
                <a:latin typeface="+mj-lt"/>
                <a:ea typeface="+mj-ea"/>
                <a:cs typeface="+mj-cs"/>
              </a:rPr>
              <a:t>Ο εκπαιδευτικός</a:t>
            </a:r>
          </a:p>
        </p:txBody>
      </p:sp>
    </p:spTree>
    <p:extLst>
      <p:ext uri="{BB962C8B-B14F-4D97-AF65-F5344CB8AC3E}">
        <p14:creationId xmlns:p14="http://schemas.microsoft.com/office/powerpoint/2010/main" xmlns="" val="3436632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24374" y="2414016"/>
            <a:ext cx="9086279" cy="3531616"/>
          </a:xfrm>
        </p:spPr>
        <p:txBody>
          <a:bodyPr>
            <a:no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 Παρακολουθεί την επίδοσή του μέσα από το ιστορικό του μαθητή.</a:t>
            </a:r>
          </a:p>
          <a:p>
            <a:endParaRPr lang="el-GR" dirty="0" smtClean="0"/>
          </a:p>
          <a:p>
            <a:r>
              <a:rPr lang="el-GR" dirty="0" smtClean="0"/>
              <a:t> Δημιουργεί δικές του εκτυπώσεις εναλλακτικών μορφών αναπαράστασης λέξεων για να τις χρησιμοποιήσει σε ασκήσεις ή για να βελτιώσει το επικοινωνιακό επίπεδο των μαθητών.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94882" y="1491744"/>
            <a:ext cx="4608637" cy="7078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None/>
            </a:pPr>
            <a:r>
              <a:rPr lang="el-GR" sz="4000" b="1" dirty="0" smtClean="0"/>
              <a:t>Ο εκπαιδευτικός:</a:t>
            </a:r>
          </a:p>
        </p:txBody>
      </p:sp>
    </p:spTree>
    <p:extLst>
      <p:ext uri="{BB962C8B-B14F-4D97-AF65-F5344CB8AC3E}">
        <p14:creationId xmlns:p14="http://schemas.microsoft.com/office/powerpoint/2010/main" xmlns="" val="3436632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060704"/>
            <a:ext cx="5549074" cy="926592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Προσβάσιμα</a:t>
            </a:r>
            <a:r>
              <a:rPr lang="el-GR" sz="3600" b="1" dirty="0" smtClean="0"/>
              <a:t> κείμενα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309" y="1944334"/>
            <a:ext cx="8749824" cy="196407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προσβάσιμα κείμενα που εμπεριέχονται στο ψηφιακό περιβάλλον έχουν προσαρμοστεί βάση των αρχών «κείμενα για όλους». Περιλαμβάνουν εναλλακτικές μορφές αναπαράστασης λέξεων, οι οποίες είναι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l-G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347" y="4785177"/>
            <a:ext cx="5014277" cy="190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\\HOMENET\Volume_1\κεραυνός εικόν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436" y="4889054"/>
            <a:ext cx="1272800" cy="1284267"/>
          </a:xfrm>
          <a:prstGeom prst="rect">
            <a:avLst/>
          </a:prstGeom>
          <a:noFill/>
        </p:spPr>
      </p:pic>
      <p:pic>
        <p:nvPicPr>
          <p:cNvPr id="2054" name="Picture 6" descr="\\HOMENET\Volume_1\κεραυνός σκιτσ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4985" y="4864670"/>
            <a:ext cx="1272952" cy="1284267"/>
          </a:xfrm>
          <a:prstGeom prst="rect">
            <a:avLst/>
          </a:prstGeom>
          <a:noFill/>
        </p:spPr>
      </p:pic>
      <p:pic>
        <p:nvPicPr>
          <p:cNvPr id="2055" name="Picture 7" descr="\\HOMENET\Volume_1\κεραυνός εγχρωμή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583" y="4889054"/>
            <a:ext cx="1278483" cy="1284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9181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379" y="2227524"/>
            <a:ext cx="8694057" cy="3416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Το σύνολο των λέξεων που έχουν αναπαρασταθεί και στις 3 </a:t>
            </a: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μορφές είναι </a:t>
            </a: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985. </a:t>
            </a:r>
            <a:endParaRPr lang="el-GR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l-GR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Κάθε </a:t>
            </a: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λέξη βρίσκεται σε όλες τις πιθανές εκφάνσεις που συναντώνται στην γραμματική και όλες είναι ηχογραφημένες. </a:t>
            </a:r>
            <a:endParaRPr lang="el-GR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</a:pPr>
            <a:endParaRPr lang="el-GR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1038" y="1060704"/>
            <a:ext cx="5549074" cy="926592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Προσβάσιμα κείμενα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41131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379" y="2069028"/>
            <a:ext cx="8694057" cy="3416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Το </a:t>
            </a: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σύνολο </a:t>
            </a: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των ηχογραφημένων λέξεων </a:t>
            </a: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είναι 7.300</a:t>
            </a: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l-GR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Τα ρήματα </a:t>
            </a: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έχουν δυνατότητα </a:t>
            </a: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επιλογής αναπαράστασης </a:t>
            </a: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με  κίνηση ώστε να εκφράζουν την ενέργεια με παραστατικό τρόπο.</a:t>
            </a:r>
          </a:p>
        </p:txBody>
      </p:sp>
      <p:pic>
        <p:nvPicPr>
          <p:cNvPr id="5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1038" y="1060704"/>
            <a:ext cx="5549074" cy="926592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Προσβάσιμα κείμενα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41131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1701845"/>
            <a:ext cx="9412224" cy="595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b="1" dirty="0">
                <a:latin typeface="+mj-lt"/>
                <a:ea typeface="+mj-ea"/>
                <a:cs typeface="+mj-cs"/>
              </a:rPr>
              <a:t>Παραδείγματα αναπαραστάσεων </a:t>
            </a:r>
            <a:r>
              <a:rPr lang="el-GR" sz="4000" b="1" dirty="0" smtClean="0">
                <a:latin typeface="+mj-lt"/>
                <a:ea typeface="+mj-ea"/>
                <a:cs typeface="+mj-cs"/>
              </a:rPr>
              <a:t>λέξεων</a:t>
            </a:r>
            <a:endParaRPr lang="el-GR" sz="4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l-GR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69335"/>
              </p:ext>
            </p:extLst>
          </p:nvPr>
        </p:nvGraphicFramePr>
        <p:xfrm>
          <a:off x="1730189" y="3153356"/>
          <a:ext cx="6351451" cy="290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330"/>
                <a:gridCol w="1047989"/>
                <a:gridCol w="1143261"/>
                <a:gridCol w="2109871"/>
              </a:tblGrid>
              <a:tr h="1799599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74295" marR="74295"/>
                </a:tc>
              </a:tr>
              <a:tr h="1107445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Ρήμα στο μέλλοντα</a:t>
                      </a:r>
                      <a:endParaRPr lang="el-GR" sz="14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Ρήμα στον αόριστο</a:t>
                      </a:r>
                      <a:endParaRPr lang="el-GR" sz="14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Πληθυντικός αριθμός</a:t>
                      </a:r>
                      <a:endParaRPr lang="el-GR" sz="14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Τοπικοί</a:t>
                      </a:r>
                      <a:r>
                        <a:rPr lang="el-GR" sz="1400" baseline="0" dirty="0" smtClean="0"/>
                        <a:t> προσδιορισμοί</a:t>
                      </a:r>
                      <a:endParaRPr lang="el-GR" sz="1400" dirty="0"/>
                    </a:p>
                  </a:txBody>
                  <a:tcPr marL="74295" marR="74295"/>
                </a:tc>
              </a:tr>
            </a:tbl>
          </a:graphicData>
        </a:graphic>
      </p:graphicFrame>
      <p:grpSp>
        <p:nvGrpSpPr>
          <p:cNvPr id="12" name="11 - Ομάδα"/>
          <p:cNvGrpSpPr/>
          <p:nvPr/>
        </p:nvGrpSpPr>
        <p:grpSpPr>
          <a:xfrm>
            <a:off x="1957121" y="3524631"/>
            <a:ext cx="5927995" cy="1132203"/>
            <a:chOff x="1332088" y="3640381"/>
            <a:chExt cx="5927995" cy="1132203"/>
          </a:xfrm>
        </p:grpSpPr>
        <p:pic>
          <p:nvPicPr>
            <p:cNvPr id="17" name="Picture 1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185" t="40929" r="58305" b="33635"/>
            <a:stretch/>
          </p:blipFill>
          <p:spPr bwMode="auto">
            <a:xfrm>
              <a:off x="1332088" y="3663979"/>
              <a:ext cx="1657321" cy="11047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0" name="Picture 1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66" t="56811" r="72923" b="20236"/>
            <a:stretch/>
          </p:blipFill>
          <p:spPr bwMode="auto">
            <a:xfrm>
              <a:off x="3246700" y="3663978"/>
              <a:ext cx="872418" cy="10795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280" t="61360" r="35671" b="10671"/>
            <a:stretch/>
          </p:blipFill>
          <p:spPr bwMode="auto">
            <a:xfrm>
              <a:off x="4354286" y="3663979"/>
              <a:ext cx="835574" cy="10795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292" t="17309" r="17870" b="56494"/>
            <a:stretch/>
          </p:blipFill>
          <p:spPr bwMode="auto">
            <a:xfrm>
              <a:off x="5527696" y="3640381"/>
              <a:ext cx="802283" cy="11283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4" name="Picture 23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292" t="49353" r="17870" b="24216"/>
            <a:stretch/>
          </p:blipFill>
          <p:spPr bwMode="auto">
            <a:xfrm>
              <a:off x="6473374" y="3645647"/>
              <a:ext cx="786709" cy="11269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18" name="Picture 2" descr="C:\Users\DEMI\Desktop\prosvasimo\logonew2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3222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52" y="1074058"/>
            <a:ext cx="6746175" cy="740228"/>
          </a:xfrm>
        </p:spPr>
        <p:txBody>
          <a:bodyPr>
            <a:noAutofit/>
          </a:bodyPr>
          <a:lstStyle/>
          <a:p>
            <a:r>
              <a:rPr lang="el-GR" sz="4000" b="1" dirty="0"/>
              <a:t>Κατηγορίες λέξεων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8816723"/>
              </p:ext>
            </p:extLst>
          </p:nvPr>
        </p:nvGraphicFramePr>
        <p:xfrm>
          <a:off x="1693055" y="1902824"/>
          <a:ext cx="6329934" cy="459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967"/>
                <a:gridCol w="3164967"/>
              </a:tblGrid>
              <a:tr h="4599576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Ουσιαστικά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Αλφάβητο-αριθμοί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Γραφική ύλη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Δραστηριότητες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Επαγγέλματα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Έπιπλα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Είδη σπιτιού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Είδη</a:t>
                      </a:r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σχολείου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Ζώα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Φυτά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Καιρός-καιρικά φαινόμενα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Οχήματα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Παιχνίδια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Μουσικά όργανα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Πρόσωπα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Ηλεκτρικές Συσκευές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Σώμα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Ρούχα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Τρόφιμα-φαγητά-ποτά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Χρόνος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Χώροι-μέρη-τόποι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Επίθετα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Αριθμητικά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Κατάσταση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Συναισθήματα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Χαρακτηρισμοί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Χρώματα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Ρήματα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Επιρρήματα (τοπικά)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Επιφωνήσεις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Εργαλεία</a:t>
                      </a:r>
                      <a:endParaRPr lang="el-GR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Σχήματα</a:t>
                      </a:r>
                      <a:endParaRPr lang="el-GR" dirty="0"/>
                    </a:p>
                  </a:txBody>
                  <a:tcPr marL="74295" marR="74295"/>
                </a:tc>
              </a:tr>
            </a:tbl>
          </a:graphicData>
        </a:graphic>
      </p:graphicFrame>
      <p:pic>
        <p:nvPicPr>
          <p:cNvPr id="5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472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02" y="1455114"/>
            <a:ext cx="8014157" cy="669415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Στόχος ασκήσεων</a:t>
            </a:r>
            <a:endParaRPr lang="el-GR" sz="4000" b="1" dirty="0"/>
          </a:p>
        </p:txBody>
      </p:sp>
      <p:pic>
        <p:nvPicPr>
          <p:cNvPr id="12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6963" y="2446578"/>
            <a:ext cx="8267395" cy="3881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l-GR" sz="2800" dirty="0" smtClean="0">
                <a:ea typeface="Verdana" pitchFamily="34" charset="0"/>
                <a:cs typeface="Verdana" pitchFamily="34" charset="0"/>
              </a:rPr>
              <a:t>Στόχος των ασκήσεων που συμπεριλαμβάνονται στο ψηφιακό περιβάλλον είναι ο μαθητής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l-GR" sz="2800" dirty="0" smtClean="0">
                <a:ea typeface="Verdana" pitchFamily="34" charset="0"/>
                <a:cs typeface="Verdana" pitchFamily="34" charset="0"/>
              </a:rPr>
              <a:t>να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n-US" sz="2800" dirty="0" smtClean="0"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Αποκτήσει συγγραφική και αναγνωστική αυτονομία.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Διευρύνει τους τρόπους επικοινωνίας.</a:t>
            </a:r>
          </a:p>
          <a:p>
            <a:pPr marL="285750" indent="-285750"/>
            <a:endParaRPr lang="el-GR" sz="2800" dirty="0" smtClean="0"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Εμπλουτίσει το λεξιλόγιό του.</a:t>
            </a:r>
          </a:p>
        </p:txBody>
      </p:sp>
    </p:spTree>
    <p:extLst>
      <p:ext uri="{BB962C8B-B14F-4D97-AF65-F5344CB8AC3E}">
        <p14:creationId xmlns:p14="http://schemas.microsoft.com/office/powerpoint/2010/main" xmlns="" val="2660249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02" y="1455114"/>
            <a:ext cx="8014157" cy="669415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Στόχος ασκήσεων</a:t>
            </a:r>
            <a:endParaRPr lang="el-GR" sz="4000" b="1" dirty="0"/>
          </a:p>
        </p:txBody>
      </p:sp>
      <p:pic>
        <p:nvPicPr>
          <p:cNvPr id="12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6963" y="2446578"/>
            <a:ext cx="8267395" cy="27594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Αποκτήσει γλωσσική ενημερότητα.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Αναπτύξει τη συνεργασία με τους συμμαθητές του.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Καλλιεργήσει τις πραγματολογικές του δεξιότητες.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>
              <a:ea typeface="Verdana" pitchFamily="34" charset="0"/>
              <a:cs typeface="Verdana" pitchFamily="34" charset="0"/>
            </a:endParaRPr>
          </a:p>
          <a:p>
            <a:pPr marL="285750" indent="-285750"/>
            <a:endParaRPr lang="el-GR" sz="28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249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6025100"/>
              </p:ext>
            </p:extLst>
          </p:nvPr>
        </p:nvGraphicFramePr>
        <p:xfrm>
          <a:off x="495075" y="2231830"/>
          <a:ext cx="3417929" cy="431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929"/>
              </a:tblGrid>
              <a:tr h="43152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b="0" dirty="0" smtClean="0"/>
                        <a:t>Τα</a:t>
                      </a:r>
                      <a:r>
                        <a:rPr lang="el-GR" b="0" baseline="0" dirty="0" smtClean="0"/>
                        <a:t> 10 είδη των </a:t>
                      </a:r>
                      <a:r>
                        <a:rPr lang="el-GR" b="0" dirty="0" smtClean="0"/>
                        <a:t>ασκήσεων</a:t>
                      </a:r>
                      <a:r>
                        <a:rPr lang="el-GR" b="0" baseline="0" dirty="0" smtClean="0"/>
                        <a:t> που συμπεριλαμβάνονται στη ψηφιακή εφαρμογή είναι τα ακόλουθα</a:t>
                      </a:r>
                      <a:r>
                        <a:rPr lang="en-US" b="0" baseline="0" dirty="0" smtClean="0"/>
                        <a:t>:</a:t>
                      </a:r>
                      <a:endParaRPr lang="el-GR" b="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ταξινόμησης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αντιστοίχισης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κατηγοριοποίησης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πολλαπλών επιλογών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σωστό-λάθος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συμπλήρωση γράμματος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γράψε τη λέξη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ένωσε τις συλλαβές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παιχνίδι μνήμης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0" dirty="0" smtClean="0"/>
                        <a:t>διάλογος</a:t>
                      </a:r>
                    </a:p>
                  </a:txBody>
                  <a:tcPr marL="74295" marR="74295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1" t="2832" r="10579"/>
          <a:stretch/>
        </p:blipFill>
        <p:spPr bwMode="auto">
          <a:xfrm>
            <a:off x="8064960" y="4619565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1" t="6059" r="10871"/>
          <a:stretch/>
        </p:blipFill>
        <p:spPr bwMode="auto">
          <a:xfrm>
            <a:off x="6205590" y="4619565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2" t="4713" r="12470"/>
          <a:stretch/>
        </p:blipFill>
        <p:spPr bwMode="auto">
          <a:xfrm>
            <a:off x="4445543" y="4619565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8" t="5475" r="30832" b="14538"/>
          <a:stretch/>
        </p:blipFill>
        <p:spPr bwMode="auto">
          <a:xfrm>
            <a:off x="8064960" y="2538123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2" t="5778" r="13135" b="15754"/>
          <a:stretch/>
        </p:blipFill>
        <p:spPr bwMode="auto">
          <a:xfrm>
            <a:off x="6265191" y="2538123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76" t="5170" r="16567" b="13625"/>
          <a:stretch/>
        </p:blipFill>
        <p:spPr bwMode="auto">
          <a:xfrm>
            <a:off x="4445543" y="2538123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2" descr="C:\Users\DEMI\Desktop\prosvasimo\logonew2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95075" y="1440881"/>
            <a:ext cx="4012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latin typeface="+mj-lt"/>
                <a:ea typeface="+mj-ea"/>
                <a:cs typeface="+mj-cs"/>
              </a:rPr>
              <a:t>Είδη </a:t>
            </a:r>
            <a:r>
              <a:rPr lang="el-GR" sz="4000" b="1" dirty="0" smtClean="0">
                <a:latin typeface="+mj-lt"/>
                <a:ea typeface="+mj-ea"/>
                <a:cs typeface="+mj-cs"/>
              </a:rPr>
              <a:t>ασκήσεων</a:t>
            </a:r>
            <a:endParaRPr lang="el-GR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276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9" y="1509486"/>
            <a:ext cx="8571820" cy="972455"/>
          </a:xfrm>
        </p:spPr>
        <p:txBody>
          <a:bodyPr>
            <a:no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000" b="1" dirty="0" smtClean="0"/>
              <a:t>Περιεχόμενα εκπαιδευτικού υλικού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46" y="2248277"/>
            <a:ext cx="8543925" cy="3945259"/>
          </a:xfrm>
        </p:spPr>
        <p:txBody>
          <a:bodyPr>
            <a:noAutofit/>
          </a:bodyPr>
          <a:lstStyle/>
          <a:p>
            <a:r>
              <a:rPr lang="el-GR" dirty="0" smtClean="0"/>
              <a:t>Ψηφιακή εφαρμογή.</a:t>
            </a:r>
          </a:p>
          <a:p>
            <a:endParaRPr lang="el-GR" dirty="0" smtClean="0"/>
          </a:p>
          <a:p>
            <a:r>
              <a:rPr lang="el-GR" dirty="0" smtClean="0"/>
              <a:t>Εγχειρίδιο εκπαιδευτικού ( γενικά χαρακτηριστικά παιδιών με Δ.Α.Φ,  προσαρμοσμένα κείμενα και ομαδικές δραστηριότητες).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Βιβλίο μαθητή ( προσαρμοσμένα κείμενα και ασκήσεις από το βιβλίο του Ανθολογίου Α’ και Β’ Δημοτικού).</a:t>
            </a:r>
            <a:endParaRPr lang="el-GR" dirty="0"/>
          </a:p>
        </p:txBody>
      </p:sp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6555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96" y="1277257"/>
            <a:ext cx="8738152" cy="870857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Περιβάλλον εκπαιδευτικού</a:t>
            </a:r>
            <a:endParaRPr lang="el-GR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316480" y="2206752"/>
            <a:ext cx="5632704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C:\Users\DEMI\Desktop\prosvasimo\logonew2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698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3710"/>
            <a:ext cx="9906000" cy="1005033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Περιβάλλον εκπαιδευτικού - Μαθητές</a:t>
            </a:r>
            <a:endParaRPr lang="el-GR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30124" y="2524326"/>
            <a:ext cx="5666104" cy="29620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Στην επιλογή «μαθητές» υπάρχουν οι δυνατότητες: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Προσθήκης νέου μαθητή και διαγραφής μαθητή.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l-GR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2" t="3346" r="9704"/>
          <a:stretch/>
        </p:blipFill>
        <p:spPr bwMode="auto">
          <a:xfrm rot="724663">
            <a:off x="5866432" y="3312181"/>
            <a:ext cx="3417123" cy="2484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C:\Users\DEMI\Desktop\prosvasimo\logonew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7957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3710"/>
            <a:ext cx="9595104" cy="1005033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Περιβάλλον εκπαιδευτικού - Μαθητές</a:t>
            </a:r>
            <a:endParaRPr lang="el-GR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17932" y="2499942"/>
            <a:ext cx="5666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itchFamily="34" charset="0"/>
                <a:cs typeface="Verdana" pitchFamily="34" charset="0"/>
              </a:rPr>
              <a:t>Μελέτης του ιστορικού του μαθητή στα κείμενα και στις ασκήσεις με τις οποίες έχει ασχοληθεί.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2800" dirty="0" smtClean="0"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</a:pPr>
            <a:endParaRPr lang="el-GR" sz="2800" dirty="0" smtClean="0">
              <a:ea typeface="Verdana" pitchFamily="34" charset="0"/>
              <a:cs typeface="Verdana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l-GR" sz="28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2" t="3346" r="9704"/>
          <a:stretch/>
        </p:blipFill>
        <p:spPr bwMode="auto">
          <a:xfrm>
            <a:off x="4965542" y="4437889"/>
            <a:ext cx="2492393" cy="2072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6" t="3023" r="11343" b="-1"/>
          <a:stretch/>
        </p:blipFill>
        <p:spPr bwMode="auto">
          <a:xfrm>
            <a:off x="7352927" y="2231136"/>
            <a:ext cx="2468009" cy="2183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C:\Users\DEMI\Desktop\prosvasimo\logonew2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795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1550" y="2472482"/>
            <a:ext cx="9158515" cy="30008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Στην επιλογή «κείμενα» υπάρχουν οι δυνατότητες: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Προσθήκης νέων κειμένων ορίζοντας τη μορφή και το όνομά τους.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ea typeface="Verdana" panose="020B0604030504040204" pitchFamily="34" charset="0"/>
                <a:cs typeface="Verdana" panose="020B0604030504040204" pitchFamily="34" charset="0"/>
              </a:rPr>
              <a:t>Επιλογής κειμένων και διαμόρφωσης αυτών (με εικόνες, σκίτσα, εικονογράμματα) καθώς και καθορισμού του χειρισμού αυτών με πληκτρολόγιο από το μαθητή</a:t>
            </a: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540" y="1288217"/>
            <a:ext cx="9225948" cy="1005033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Περιβάλλον εκπαιδευτικού - Κείμενα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78516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1550" y="2472483"/>
            <a:ext cx="9158515" cy="22458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Δημιουργίας αντιγράφων των επιλεγμένων κειμένων.</a:t>
            </a:r>
            <a:endParaRPr lang="el-GR" sz="280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</a:pPr>
            <a:endParaRPr lang="el-GR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Διαγραφής επιλεγμένων κειμένων.</a:t>
            </a:r>
            <a:endParaRPr lang="el-GR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3540" y="1288217"/>
            <a:ext cx="9140604" cy="1005033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Περιβάλλον εκπαιδευτικού - Κείμενα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78516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769" y="2101870"/>
            <a:ext cx="8770801" cy="40830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Στην επιλογή </a:t>
            </a:r>
            <a:r>
              <a:rPr lang="el-GR" sz="28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«ασκήσεις» υπάρχουν οι δυνατότητες: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Προσθήκης νέων ασκήσεων ή διαγραφής αυτών.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28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Επιλογής ασκήσεων και διαμόρφωσης αυτών </a:t>
            </a: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καθώς και καθορισμού του χειρισμού αυτών με πληκτρολόγιο από το μαθητή.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Δημιουργίας αντιγράφων των επιλεγμένων ασκήσεων.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l-GR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6304" y="1273710"/>
            <a:ext cx="9607296" cy="100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/>
              <a:t>Περιβάλλον εκπαιδευτικού - Ασκήσεις</a:t>
            </a:r>
            <a:endParaRPr lang="el-GR" sz="4000" b="1" dirty="0"/>
          </a:p>
        </p:txBody>
      </p:sp>
      <p:pic>
        <p:nvPicPr>
          <p:cNvPr id="9" name="Picture 2" descr="C:\Users\DEMI\Desktop\prosvasimo\logonew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2949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88" y="1249326"/>
            <a:ext cx="9095232" cy="1005033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Περιβάλλον εκπαιδευτικού</a:t>
            </a:r>
            <a:r>
              <a:rPr lang="en-US" sz="3600" b="1" dirty="0" smtClean="0"/>
              <a:t> - </a:t>
            </a:r>
            <a:r>
              <a:rPr lang="el-GR" sz="3600" b="1" dirty="0" smtClean="0"/>
              <a:t>Εργασίες</a:t>
            </a:r>
            <a:endParaRPr lang="el-GR" sz="3600" b="1" dirty="0"/>
          </a:p>
        </p:txBody>
      </p:sp>
      <p:pic>
        <p:nvPicPr>
          <p:cNvPr id="5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0027" y="3279647"/>
            <a:ext cx="6822293" cy="27553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l-GR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800" dirty="0" smtClean="0"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Επιλογής εργασιών και  διαμόρφωσης αυτών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 smtClean="0"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 Προσθήκης νέων εργασιών και διαγραφής παλιών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6" t="6387" r="12050"/>
          <a:stretch/>
        </p:blipFill>
        <p:spPr bwMode="auto">
          <a:xfrm rot="405570">
            <a:off x="6734630" y="3541487"/>
            <a:ext cx="2991304" cy="2641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8 - Ορθογώνιο"/>
          <p:cNvSpPr/>
          <p:nvPr/>
        </p:nvSpPr>
        <p:spPr>
          <a:xfrm>
            <a:off x="391668" y="2459659"/>
            <a:ext cx="8557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Στην επιλογή «εργασίες» υπάρχουν οι δυνατότητες:</a:t>
            </a:r>
          </a:p>
        </p:txBody>
      </p:sp>
    </p:spTree>
    <p:extLst>
      <p:ext uri="{BB962C8B-B14F-4D97-AF65-F5344CB8AC3E}">
        <p14:creationId xmlns:p14="http://schemas.microsoft.com/office/powerpoint/2010/main" xmlns="" val="3560793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3451" y="2511551"/>
            <a:ext cx="67247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 smtClean="0"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Δημιουργίας </a:t>
            </a:r>
            <a:r>
              <a:rPr lang="el-GR" sz="2800" dirty="0"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αντιγράφων των επιλεγμένων εργασιών.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Ανάθεσης εργασιών σε έναν ή περισσότερους μαθητές.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6" t="6387" r="12050"/>
          <a:stretch/>
        </p:blipFill>
        <p:spPr bwMode="auto">
          <a:xfrm rot="405570">
            <a:off x="6734630" y="3541487"/>
            <a:ext cx="2991304" cy="2641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0688" y="1249326"/>
            <a:ext cx="9095232" cy="100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Περιβάλλον εκπαιδευτικού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Εργασίες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793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7" t="4258" r="12594"/>
          <a:stretch/>
        </p:blipFill>
        <p:spPr bwMode="auto">
          <a:xfrm rot="258538">
            <a:off x="6061021" y="3095171"/>
            <a:ext cx="3319595" cy="2763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00" y="2316480"/>
            <a:ext cx="5061966" cy="42677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l-GR" sz="2800" dirty="0" smtClean="0">
                <a:effectLst/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Ορισμός της μορφής με την οποία οι λέξεις θα εμφανιστούν.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l-GR" sz="2800" dirty="0" smtClean="0">
                <a:effectLst/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Ορισμός του αν θα υπάρχει ή δεν θα υπάρχει λέξη στην απεικόνιση.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l-GR" sz="2800" dirty="0" smtClean="0">
                <a:effectLst/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Ορισμός του αν θα υπάρχει πλαίσιο στην απεικόνιση.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3152" y="1285901"/>
            <a:ext cx="10155936" cy="769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/>
              <a:t>Περιβάλλον εκπαιδευτικού - Εκτυπώσεις</a:t>
            </a:r>
            <a:endParaRPr lang="el-GR" sz="4000" b="1" dirty="0"/>
          </a:p>
        </p:txBody>
      </p:sp>
      <p:pic>
        <p:nvPicPr>
          <p:cNvPr id="10" name="Picture 2" descr="C:\Users\DEMI\Desktop\prosvasimo\logonew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1388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" y="2206752"/>
            <a:ext cx="5061966" cy="4377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effectLst/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Ορισμός του αν η εκτύπωση θα είναι οριζόντια ή κατακόρυφη.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800" dirty="0" smtClean="0">
                <a:effectLst/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Ορισμός του αριθμού των λέξεων που θα έχει κάθε σελίδα.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effectLst/>
                <a:latin typeface="Calibri (Κυρίως κείμενο)"/>
                <a:ea typeface="Verdana" panose="020B0604030504040204" pitchFamily="34" charset="0"/>
                <a:cs typeface="Verdana" panose="020B0604030504040204" pitchFamily="34" charset="0"/>
              </a:rPr>
              <a:t>Ένωση εικονογραμμάτων </a:t>
            </a:r>
            <a:endParaRPr lang="el-GR" sz="2800" dirty="0">
              <a:latin typeface="Calibri (Κυρίως κείμενο)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3152" y="1285901"/>
            <a:ext cx="10143744" cy="769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/>
              <a:t>Περιβάλλον εκπαιδευτικού - Εκτυπώσεις</a:t>
            </a:r>
            <a:endParaRPr lang="el-GR" sz="4000" b="1" dirty="0"/>
          </a:p>
        </p:txBody>
      </p:sp>
      <p:pic>
        <p:nvPicPr>
          <p:cNvPr id="10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97" t="10950" r="17650" b="21532"/>
          <a:stretch/>
        </p:blipFill>
        <p:spPr bwMode="auto">
          <a:xfrm rot="301704">
            <a:off x="5924730" y="3036937"/>
            <a:ext cx="3450336" cy="258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01388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50480"/>
            <a:ext cx="8543925" cy="1325563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Ψηφιακό</a:t>
            </a:r>
            <a:r>
              <a:rPr lang="el-GR" sz="3600" b="1" dirty="0" smtClean="0"/>
              <a:t> Περιβάλλον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710979"/>
            <a:ext cx="8543925" cy="3559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Το ψηφιακό περιβάλλον απευθύνεται σε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Μαθητές με διαταραχές αυτιστικού φάσματος.</a:t>
            </a:r>
          </a:p>
          <a:p>
            <a:r>
              <a:rPr lang="el-GR" dirty="0" smtClean="0"/>
              <a:t>Μαθητές του γενικού σχολείου.</a:t>
            </a:r>
          </a:p>
          <a:p>
            <a:r>
              <a:rPr lang="el-GR" dirty="0" smtClean="0"/>
              <a:t>Εκπαιδευτικούς.</a:t>
            </a:r>
          </a:p>
          <a:p>
            <a:r>
              <a:rPr lang="el-GR" dirty="0" smtClean="0"/>
              <a:t>Την ευρύτερη εκπαιδευτική κοινότητα.</a:t>
            </a:r>
          </a:p>
          <a:p>
            <a:r>
              <a:rPr lang="el-GR" dirty="0" smtClean="0"/>
              <a:t>Γονείς.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134" y="4402471"/>
            <a:ext cx="2304515" cy="187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DEMI\Desktop\prosvasimo\logonew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8344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8" t="4258" r="11150"/>
          <a:stretch/>
        </p:blipFill>
        <p:spPr bwMode="auto">
          <a:xfrm>
            <a:off x="4455986" y="1658370"/>
            <a:ext cx="5043614" cy="4602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68" y="3045503"/>
            <a:ext cx="4942854" cy="769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/>
              <a:t>Περιβάλλον μαθητή</a:t>
            </a:r>
          </a:p>
        </p:txBody>
      </p:sp>
      <p:pic>
        <p:nvPicPr>
          <p:cNvPr id="6" name="Picture 2" descr="C:\Users\DEMI\Desktop\prosvasimo\logonew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0719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6678" y="1421250"/>
            <a:ext cx="6920123" cy="5047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b="1" dirty="0" smtClean="0">
                <a:latin typeface="+mj-lt"/>
              </a:rPr>
              <a:t>Δυνατότητες μαθητή</a:t>
            </a:r>
            <a:endParaRPr lang="en-US" sz="4000" b="1" dirty="0" smtClean="0">
              <a:latin typeface="+mj-lt"/>
            </a:endParaRPr>
          </a:p>
          <a:p>
            <a:pPr marL="0" indent="0">
              <a:buNone/>
            </a:pPr>
            <a:endParaRPr lang="el-GR" sz="3600" b="1" dirty="0" smtClean="0">
              <a:latin typeface="+mj-lt"/>
            </a:endParaRPr>
          </a:p>
          <a:p>
            <a:pPr marL="0" indent="0">
              <a:buNone/>
            </a:pPr>
            <a:r>
              <a:rPr lang="el-GR" dirty="0" smtClean="0"/>
              <a:t>Ο μαθητής μπορεί να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Δει το κείμενο ολόκληρο ή γραμμή-γραμμή.</a:t>
            </a:r>
          </a:p>
          <a:p>
            <a:endParaRPr lang="el-GR" dirty="0" smtClean="0"/>
          </a:p>
          <a:p>
            <a:r>
              <a:rPr lang="el-GR" dirty="0" smtClean="0"/>
              <a:t>Ακούσει το κείμενο.</a:t>
            </a:r>
          </a:p>
          <a:p>
            <a:endParaRPr lang="el-GR" dirty="0" smtClean="0"/>
          </a:p>
          <a:p>
            <a:r>
              <a:rPr lang="el-GR" dirty="0" smtClean="0"/>
              <a:t>Γράψει κάτω από τη κάθε γραμμή του κειμένου.</a:t>
            </a:r>
          </a:p>
          <a:p>
            <a:endParaRPr lang="el-GR" dirty="0" smtClean="0"/>
          </a:p>
        </p:txBody>
      </p:sp>
      <p:pic>
        <p:nvPicPr>
          <p:cNvPr id="10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6" t="6083" r="21623" b="2372"/>
          <a:stretch/>
        </p:blipFill>
        <p:spPr bwMode="auto">
          <a:xfrm rot="488721">
            <a:off x="6996516" y="2999337"/>
            <a:ext cx="2594763" cy="2526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08607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6678" y="1421250"/>
            <a:ext cx="6920123" cy="345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 smtClean="0">
                <a:latin typeface="+mj-lt"/>
              </a:rPr>
              <a:t>Δυνατότητες μαθητή</a:t>
            </a:r>
            <a:endParaRPr lang="en-US" sz="4000" b="1" dirty="0" smtClean="0">
              <a:latin typeface="+mj-lt"/>
            </a:endParaRPr>
          </a:p>
          <a:p>
            <a:pPr marL="0" indent="0">
              <a:buNone/>
            </a:pPr>
            <a:endParaRPr lang="el-GR" sz="3600" b="1" dirty="0" smtClean="0">
              <a:latin typeface="+mj-lt"/>
            </a:endParaRPr>
          </a:p>
          <a:p>
            <a:r>
              <a:rPr lang="el-GR" dirty="0" smtClean="0"/>
              <a:t>Ακούσει μουσική υπόκρουση.</a:t>
            </a:r>
          </a:p>
          <a:p>
            <a:endParaRPr lang="el-GR" dirty="0" smtClean="0"/>
          </a:p>
          <a:p>
            <a:r>
              <a:rPr lang="el-GR" dirty="0" smtClean="0"/>
              <a:t>Ασχοληθεί με τις ασκήσεις.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10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5" t="3346" r="11329" b="2067"/>
          <a:stretch/>
        </p:blipFill>
        <p:spPr bwMode="auto">
          <a:xfrm rot="192568">
            <a:off x="7275967" y="4295317"/>
            <a:ext cx="2158409" cy="192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490">
            <a:off x="7465100" y="1365502"/>
            <a:ext cx="2137043" cy="2301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08607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41" y="1393372"/>
            <a:ext cx="6441377" cy="5250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b="1" dirty="0">
                <a:latin typeface="+mj-lt"/>
              </a:rPr>
              <a:t>Περιβάλλον </a:t>
            </a:r>
            <a:r>
              <a:rPr lang="el-GR" sz="4000" b="1" dirty="0" smtClean="0">
                <a:latin typeface="+mj-lt"/>
              </a:rPr>
              <a:t>μαθητή</a:t>
            </a:r>
            <a:endParaRPr lang="el-GR" sz="4000" b="1" dirty="0">
              <a:latin typeface="+mj-lt"/>
            </a:endParaRPr>
          </a:p>
          <a:p>
            <a:pPr lvl="0"/>
            <a:endParaRPr lang="en-US" dirty="0" smtClean="0"/>
          </a:p>
          <a:p>
            <a:pPr lvl="0"/>
            <a:r>
              <a:rPr lang="el-GR" dirty="0" smtClean="0"/>
              <a:t>Επιβράβευση, οπτική και ηχητική, σε </a:t>
            </a:r>
            <a:r>
              <a:rPr lang="el-GR" dirty="0"/>
              <a:t>κάθε σωστή </a:t>
            </a:r>
            <a:r>
              <a:rPr lang="el-GR" sz="3000" dirty="0" smtClean="0"/>
              <a:t>απάντηση</a:t>
            </a:r>
            <a:r>
              <a:rPr lang="el-GR" dirty="0" smtClean="0"/>
              <a:t> </a:t>
            </a:r>
            <a:r>
              <a:rPr lang="el-GR" dirty="0"/>
              <a:t>και τελική επιβράβευση με την ολοκλήρωση της άσκησης</a:t>
            </a:r>
            <a:r>
              <a:rPr lang="el-GR" dirty="0" smtClean="0"/>
              <a:t>.</a:t>
            </a:r>
          </a:p>
          <a:p>
            <a:pPr lvl="0"/>
            <a:endParaRPr lang="el-GR" dirty="0"/>
          </a:p>
          <a:p>
            <a:pPr lvl="0"/>
            <a:r>
              <a:rPr lang="el-GR" dirty="0" smtClean="0"/>
              <a:t>Ανατροφοδότηση </a:t>
            </a:r>
            <a:r>
              <a:rPr lang="el-GR" dirty="0"/>
              <a:t>με </a:t>
            </a:r>
            <a:r>
              <a:rPr lang="el-GR" dirty="0" smtClean="0"/>
              <a:t>επεξήγηση </a:t>
            </a:r>
            <a:r>
              <a:rPr lang="el-GR" dirty="0"/>
              <a:t>(όπου υπάρχει η δυνατότητα) σε κάθε λάθος απάντηση</a:t>
            </a:r>
            <a:r>
              <a:rPr lang="el-GR" dirty="0" smtClean="0"/>
              <a:t>.</a:t>
            </a:r>
          </a:p>
          <a:p>
            <a:pPr lvl="0"/>
            <a:endParaRPr lang="el-GR" dirty="0" smtClean="0"/>
          </a:p>
          <a:p>
            <a:pPr marL="0" lv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1" t="3650" r="12051" b="2068"/>
          <a:stretch/>
        </p:blipFill>
        <p:spPr bwMode="auto">
          <a:xfrm>
            <a:off x="7213600" y="1422400"/>
            <a:ext cx="2474468" cy="2247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1" t="5386" r="12470"/>
          <a:stretch/>
        </p:blipFill>
        <p:spPr bwMode="auto">
          <a:xfrm>
            <a:off x="7213600" y="4095775"/>
            <a:ext cx="2474468" cy="2183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2171" y="-1203267"/>
            <a:ext cx="4953000" cy="76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/>
          </a:p>
        </p:txBody>
      </p:sp>
      <p:pic>
        <p:nvPicPr>
          <p:cNvPr id="8" name="Picture 2" descr="C:\Users\DEMI\Desktop\prosvasimo\logonew2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32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41" y="1393373"/>
            <a:ext cx="6441377" cy="4422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b="1" dirty="0">
                <a:latin typeface="+mj-lt"/>
              </a:rPr>
              <a:t>Περιβάλλον</a:t>
            </a:r>
            <a:r>
              <a:rPr lang="el-GR" sz="4000" b="1" dirty="0">
                <a:latin typeface="+mj-lt"/>
              </a:rPr>
              <a:t> </a:t>
            </a:r>
            <a:r>
              <a:rPr lang="el-GR" sz="4000" b="1" dirty="0" smtClean="0">
                <a:latin typeface="+mj-lt"/>
              </a:rPr>
              <a:t>μαθητή</a:t>
            </a:r>
            <a:endParaRPr lang="el-GR" sz="4000" b="1" dirty="0">
              <a:latin typeface="+mj-lt"/>
            </a:endParaRPr>
          </a:p>
          <a:p>
            <a:pPr lvl="0"/>
            <a:endParaRPr lang="en-US" dirty="0" smtClean="0"/>
          </a:p>
          <a:p>
            <a:pPr lvl="0"/>
            <a:r>
              <a:rPr lang="el-GR" dirty="0" smtClean="0"/>
              <a:t>Εκφώνηση οδηγιών / στοιχείων της άσκησης.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Έλεγχος μετακίνησης (μπρος-πίσω) ανάμεσα στις ερωτήσεις μιας άσκησης.</a:t>
            </a:r>
          </a:p>
          <a:p>
            <a:pPr lvl="0"/>
            <a:endParaRPr lang="el-GR" dirty="0" smtClean="0"/>
          </a:p>
          <a:p>
            <a:r>
              <a:rPr lang="el-GR" dirty="0" smtClean="0"/>
              <a:t> Διατήρηση ιστορικού ασκήσεων του μαθητή.</a:t>
            </a:r>
          </a:p>
          <a:p>
            <a:pPr lvl="0"/>
            <a:endParaRPr lang="el-GR" dirty="0" smtClean="0"/>
          </a:p>
          <a:p>
            <a:pPr marL="0" lv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1" t="3650" r="12051" b="2068"/>
          <a:stretch/>
        </p:blipFill>
        <p:spPr bwMode="auto">
          <a:xfrm>
            <a:off x="7213600" y="1422400"/>
            <a:ext cx="2474468" cy="2247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1" t="5386" r="12470"/>
          <a:stretch/>
        </p:blipFill>
        <p:spPr bwMode="auto">
          <a:xfrm>
            <a:off x="7213600" y="4095775"/>
            <a:ext cx="2474468" cy="2183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2171" y="-1203267"/>
            <a:ext cx="4953000" cy="76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600" b="1" dirty="0"/>
          </a:p>
        </p:txBody>
      </p:sp>
      <p:pic>
        <p:nvPicPr>
          <p:cNvPr id="8" name="Picture 2" descr="C:\Users\DEMI\Desktop\prosvasimo\logonew2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32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389889"/>
            <a:ext cx="8543925" cy="47870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4800" b="1" dirty="0" smtClean="0">
                <a:latin typeface="+mj-lt"/>
              </a:rPr>
              <a:t>Κλείνοντας..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	</a:t>
            </a:r>
            <a:r>
              <a:rPr lang="el-GR" sz="3000" dirty="0" smtClean="0"/>
              <a:t>Η </a:t>
            </a:r>
            <a:r>
              <a:rPr lang="el-GR" sz="3000" dirty="0"/>
              <a:t>επιστημονική ομάδα του ΙΕΠ αξίζει συγχαρητηρίων για την έρευνα που διεξήγαγε με αποτέλεσμα την αναλυτική καταγραφή των προδιαγραφών </a:t>
            </a:r>
            <a:r>
              <a:rPr lang="el-GR" sz="3000" dirty="0" smtClean="0"/>
              <a:t>βάση </a:t>
            </a:r>
            <a:r>
              <a:rPr lang="el-GR" sz="3000" dirty="0"/>
              <a:t>των οποίων υλοποιήθηκε το παρόν περιβάλλον</a:t>
            </a:r>
            <a:r>
              <a:rPr lang="el-GR" sz="3000" dirty="0" smtClean="0"/>
              <a:t>.</a:t>
            </a:r>
          </a:p>
          <a:p>
            <a:pPr marL="0" indent="0" algn="just">
              <a:buNone/>
            </a:pPr>
            <a:endParaRPr lang="el-GR" sz="3000" dirty="0" smtClean="0"/>
          </a:p>
          <a:p>
            <a:pPr marL="0" indent="0" algn="just">
              <a:buNone/>
            </a:pPr>
            <a:r>
              <a:rPr lang="el-GR" sz="3000" dirty="0" smtClean="0"/>
              <a:t>	Ελπίζουμε , η </a:t>
            </a:r>
            <a:r>
              <a:rPr lang="el-GR" sz="3000" dirty="0"/>
              <a:t>εκπαιδευτική κοινότητα </a:t>
            </a:r>
            <a:r>
              <a:rPr lang="el-GR" sz="3000" dirty="0" smtClean="0"/>
              <a:t>να </a:t>
            </a:r>
            <a:r>
              <a:rPr lang="el-GR" sz="3000" dirty="0"/>
              <a:t>αξιοποιήσει το </a:t>
            </a:r>
            <a:r>
              <a:rPr lang="el-GR" sz="3000" dirty="0" smtClean="0"/>
              <a:t>εργαλείο που δημιουργήσαμε ώστε </a:t>
            </a:r>
            <a:r>
              <a:rPr lang="el-GR" sz="3000" dirty="0"/>
              <a:t>να προκύψουν τα </a:t>
            </a:r>
            <a:r>
              <a:rPr lang="el-GR" sz="3000" dirty="0" smtClean="0"/>
              <a:t>βέλτιστα </a:t>
            </a:r>
            <a:r>
              <a:rPr lang="el-GR" sz="3000" dirty="0"/>
              <a:t>μαθησιακά </a:t>
            </a:r>
            <a:r>
              <a:rPr lang="el-GR" sz="3000" dirty="0" smtClean="0"/>
              <a:t>αποτελέσματα για </a:t>
            </a:r>
            <a:r>
              <a:rPr lang="el-GR" sz="3000" dirty="0"/>
              <a:t>τους μαθητές </a:t>
            </a:r>
            <a:r>
              <a:rPr lang="el-GR" sz="3000" dirty="0" smtClean="0"/>
              <a:t>που θα έχουν την δυνατότητα να το χρησιμοποιήσουν. </a:t>
            </a:r>
            <a:endParaRPr lang="el-GR" sz="3000" dirty="0"/>
          </a:p>
          <a:p>
            <a:pPr marL="0" indent="0">
              <a:buNone/>
            </a:pPr>
            <a:endParaRPr lang="el-GR" sz="3000" dirty="0"/>
          </a:p>
        </p:txBody>
      </p:sp>
      <p:pic>
        <p:nvPicPr>
          <p:cNvPr id="5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5608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36857" y="2248785"/>
            <a:ext cx="48322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8000" b="1" dirty="0" smtClean="0">
                <a:solidFill>
                  <a:schemeClr val="accent5">
                    <a:lumMod val="75000"/>
                  </a:schemeClr>
                </a:solidFill>
              </a:rPr>
              <a:t>Ευχαριστώ</a:t>
            </a:r>
            <a:endParaRPr lang="el-GR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10 - Ορθογώνιο"/>
          <p:cNvSpPr>
            <a:spLocks noChangeArrowheads="1"/>
          </p:cNvSpPr>
          <p:nvPr/>
        </p:nvSpPr>
        <p:spPr bwMode="auto">
          <a:xfrm>
            <a:off x="0" y="4228704"/>
            <a:ext cx="9517327" cy="239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33CC33"/>
                </a:solidFill>
                <a:latin typeface="Calibri" pitchFamily="34" charset="0"/>
              </a:rPr>
              <a:t>ΒΑΣΙΛΕΙΟΥ ΕΛΕΝΗ ΙΩΑΝΝΑ - ΔΕΦΙΓΓΟΥ ΓΕΩΡΓΙΑ</a:t>
            </a:r>
          </a:p>
          <a:p>
            <a:pPr algn="ctr"/>
            <a:endParaRPr lang="el-GR" sz="2800" b="1" i="1" dirty="0" smtClean="0">
              <a:solidFill>
                <a:srgbClr val="33CC33"/>
              </a:solidFill>
              <a:latin typeface="Calibri" pitchFamily="34" charset="0"/>
            </a:endParaRPr>
          </a:p>
          <a:p>
            <a:pPr algn="ctr"/>
            <a:endParaRPr lang="el-GR" sz="2800" b="1" i="1" dirty="0" smtClean="0">
              <a:solidFill>
                <a:srgbClr val="33CC33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l-GR" b="1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       </a:t>
            </a:r>
            <a:endParaRPr lang="el-GR" b="1" kern="1800" dirty="0">
              <a:solidFill>
                <a:srgbClr val="1160A3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l-GR" b="1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  <a:endParaRPr lang="el-GR" dirty="0"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endParaRPr lang="el-GR" sz="24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10" name="Picture 1" descr="C:\Users\DEMI\Desktop\logo_doc.png"/>
          <p:cNvPicPr/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463" y="6093298"/>
            <a:ext cx="4058156" cy="6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8 - Εικόνα" descr="http://www.edulll.gr/wp-content/uploads/2013/06/logo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429" y="5994806"/>
            <a:ext cx="4049572" cy="8631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Ορθογώνιο"/>
          <p:cNvSpPr/>
          <p:nvPr/>
        </p:nvSpPr>
        <p:spPr>
          <a:xfrm>
            <a:off x="1494971" y="5123318"/>
            <a:ext cx="698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Αλεξανδρούπολη   19/10/2015                Επιμελητήριο Έβρου</a:t>
            </a:r>
            <a:r>
              <a:rPr lang="el-GR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95608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7495" y="1366612"/>
            <a:ext cx="8543925" cy="1325563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Έντυπο υλικό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1038" y="2633473"/>
            <a:ext cx="8543925" cy="354349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l-GR" dirty="0" smtClean="0"/>
              <a:t> Αποτελείται από 6 πεζά κείμενα και 4 ποιήματα.</a:t>
            </a:r>
          </a:p>
          <a:p>
            <a:pPr>
              <a:lnSpc>
                <a:spcPct val="100000"/>
              </a:lnSpc>
            </a:pPr>
            <a:endParaRPr lang="el-GR" dirty="0" smtClean="0"/>
          </a:p>
          <a:p>
            <a:pPr>
              <a:lnSpc>
                <a:spcPct val="100000"/>
              </a:lnSpc>
            </a:pPr>
            <a:r>
              <a:rPr lang="el-GR" dirty="0" smtClean="0"/>
              <a:t>Διαμορφωμένα κείμενα με τη μέθοδο «</a:t>
            </a:r>
            <a:r>
              <a:rPr lang="en-US" dirty="0" smtClean="0"/>
              <a:t>easy to read</a:t>
            </a:r>
            <a:r>
              <a:rPr lang="el-GR" dirty="0" smtClean="0"/>
              <a:t>-κείμενα για όλους».</a:t>
            </a:r>
          </a:p>
          <a:p>
            <a:pPr>
              <a:lnSpc>
                <a:spcPct val="100000"/>
              </a:lnSpc>
            </a:pPr>
            <a:endParaRPr lang="el-GR" dirty="0" smtClean="0"/>
          </a:p>
          <a:p>
            <a:pPr>
              <a:lnSpc>
                <a:spcPct val="100000"/>
              </a:lnSpc>
            </a:pPr>
            <a:r>
              <a:rPr lang="el-GR" dirty="0" smtClean="0"/>
              <a:t>Απλοποιημένα βάση των αδυναμιών και δυνατοτήτων του πληθυσμού που απευθύνεται. </a:t>
            </a:r>
          </a:p>
          <a:p>
            <a:pPr>
              <a:lnSpc>
                <a:spcPct val="100000"/>
              </a:lnSpc>
            </a:pPr>
            <a:endParaRPr lang="el-GR" dirty="0"/>
          </a:p>
        </p:txBody>
      </p:sp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7495" y="1366612"/>
            <a:ext cx="8543925" cy="1325563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Οι δραστηριότητες των κειμένων έχουν ως στόχο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3562" y="2901696"/>
            <a:ext cx="8426677" cy="3206496"/>
          </a:xfrm>
        </p:spPr>
        <p:txBody>
          <a:bodyPr>
            <a:noAutofit/>
          </a:bodyPr>
          <a:lstStyle/>
          <a:p>
            <a:r>
              <a:rPr lang="el-GR" dirty="0" smtClean="0"/>
              <a:t> Γνωστική ενίσχυση</a:t>
            </a:r>
            <a:r>
              <a:rPr lang="en-US" dirty="0" smtClean="0"/>
              <a:t>.</a:t>
            </a:r>
          </a:p>
          <a:p>
            <a:endParaRPr lang="el-GR" dirty="0" smtClean="0"/>
          </a:p>
          <a:p>
            <a:pPr marL="228600" lvl="1">
              <a:spcBef>
                <a:spcPts val="1000"/>
              </a:spcBef>
            </a:pPr>
            <a:r>
              <a:rPr lang="el-GR" sz="2800" dirty="0" smtClean="0"/>
              <a:t> Ενίσχυση της επικοινωνιακής ικανότητας</a:t>
            </a:r>
            <a:r>
              <a:rPr lang="en-US" sz="2800" dirty="0" smtClean="0"/>
              <a:t>.</a:t>
            </a:r>
          </a:p>
          <a:p>
            <a:pPr marL="228600" lvl="1">
              <a:spcBef>
                <a:spcPts val="1000"/>
              </a:spcBef>
            </a:pPr>
            <a:endParaRPr lang="el-GR" sz="2800" dirty="0" smtClean="0"/>
          </a:p>
          <a:p>
            <a:pPr marL="228600" lvl="1">
              <a:spcBef>
                <a:spcPts val="1000"/>
              </a:spcBef>
            </a:pPr>
            <a:r>
              <a:rPr lang="el-GR" sz="2800" dirty="0" smtClean="0"/>
              <a:t>Καλλιέργεια πραγματολογικών ικανοτήτων</a:t>
            </a:r>
            <a:r>
              <a:rPr lang="en-US" sz="2800" dirty="0" smtClean="0"/>
              <a:t>.</a:t>
            </a:r>
          </a:p>
          <a:p>
            <a:pPr marL="228600" lvl="1">
              <a:spcBef>
                <a:spcPts val="1000"/>
              </a:spcBef>
            </a:pPr>
            <a:endParaRPr lang="el-GR" sz="2800" dirty="0" smtClean="0"/>
          </a:p>
          <a:p>
            <a:pPr marL="228600" lvl="1">
              <a:spcBef>
                <a:spcPts val="1000"/>
              </a:spcBef>
            </a:pPr>
            <a:r>
              <a:rPr lang="el-GR" sz="2800" dirty="0" smtClean="0"/>
              <a:t>Ανάπτυξη κοινωνικών δεξιοτήτων</a:t>
            </a:r>
            <a:r>
              <a:rPr lang="en-US" sz="3300" dirty="0" smtClean="0"/>
              <a:t>.</a:t>
            </a:r>
            <a:endParaRPr lang="el-GR" sz="3300" dirty="0" smtClean="0"/>
          </a:p>
          <a:p>
            <a:endParaRPr lang="el-GR" dirty="0"/>
          </a:p>
        </p:txBody>
      </p:sp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6001" y="1447636"/>
            <a:ext cx="8543925" cy="93675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Δραστηριότητες προσαρμοσμένων κειμένων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0136" y="2700759"/>
            <a:ext cx="8426677" cy="3785385"/>
          </a:xfrm>
        </p:spPr>
        <p:txBody>
          <a:bodyPr>
            <a:noAutofit/>
          </a:bodyPr>
          <a:lstStyle/>
          <a:p>
            <a:r>
              <a:rPr lang="el-GR" dirty="0" smtClean="0"/>
              <a:t> Δραστηριότητες συναισθηματικών καταστάσεων.</a:t>
            </a:r>
          </a:p>
          <a:p>
            <a:endParaRPr lang="el-GR" dirty="0" smtClean="0"/>
          </a:p>
          <a:p>
            <a:r>
              <a:rPr lang="el-GR" dirty="0" smtClean="0"/>
              <a:t>Δραστηριότητες περιγραφικού λόγου.</a:t>
            </a:r>
          </a:p>
          <a:p>
            <a:endParaRPr lang="el-GR" dirty="0" smtClean="0"/>
          </a:p>
          <a:p>
            <a:r>
              <a:rPr lang="el-GR" dirty="0" smtClean="0"/>
              <a:t>Δραστηριότητες ταξινόμησης-διάκρισης .</a:t>
            </a:r>
          </a:p>
          <a:p>
            <a:endParaRPr lang="el-GR" dirty="0" smtClean="0"/>
          </a:p>
          <a:p>
            <a:r>
              <a:rPr lang="el-GR" dirty="0" smtClean="0"/>
              <a:t>Ασκήσεις φωνολογικής ενημερότητας.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6001" y="1447636"/>
            <a:ext cx="8543925" cy="93675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Δραστηριότητες προσαρμοσμένων κειμένων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6712" y="2761719"/>
            <a:ext cx="8426677" cy="3529353"/>
          </a:xfrm>
        </p:spPr>
        <p:txBody>
          <a:bodyPr>
            <a:noAutofit/>
          </a:bodyPr>
          <a:lstStyle/>
          <a:p>
            <a:r>
              <a:rPr lang="el-GR" dirty="0" smtClean="0"/>
              <a:t>Ασκήσεις χρονικού προσανατολισμού.</a:t>
            </a:r>
          </a:p>
          <a:p>
            <a:endParaRPr lang="en-US" dirty="0" smtClean="0"/>
          </a:p>
          <a:p>
            <a:r>
              <a:rPr lang="el-GR" dirty="0" smtClean="0"/>
              <a:t>Παιχνίδια ρόλων-θεατρικό παιχνίδι.</a:t>
            </a:r>
          </a:p>
          <a:p>
            <a:endParaRPr lang="el-GR" dirty="0" smtClean="0"/>
          </a:p>
          <a:p>
            <a:r>
              <a:rPr lang="el-GR" dirty="0" smtClean="0"/>
              <a:t>Παντομίμα.</a:t>
            </a:r>
          </a:p>
          <a:p>
            <a:endParaRPr lang="el-GR" dirty="0" smtClean="0"/>
          </a:p>
          <a:p>
            <a:r>
              <a:rPr lang="el-GR" dirty="0" smtClean="0"/>
              <a:t>Χορός-μουσική.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56" y="1352003"/>
            <a:ext cx="8543925" cy="1325563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Περιγραφή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24" y="2751542"/>
            <a:ext cx="8543925" cy="3508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Η ψηφιακή εφαρμογή διακρίνεται σε 2 τμήματα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524001" y="3838203"/>
            <a:ext cx="2627086" cy="1306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Περιβάλλον</a:t>
            </a:r>
          </a:p>
          <a:p>
            <a:pPr algn="ctr"/>
            <a:r>
              <a:rPr lang="el-GR" sz="2400" b="1" dirty="0" smtClean="0"/>
              <a:t>μαθητή </a:t>
            </a:r>
            <a:endParaRPr lang="el-GR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275131" y="3838203"/>
            <a:ext cx="2627086" cy="1306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l-GR" sz="2400" b="1" dirty="0"/>
              <a:t>Περιβάλλον εκπαιδευτικού</a:t>
            </a:r>
          </a:p>
        </p:txBody>
      </p:sp>
      <p:pic>
        <p:nvPicPr>
          <p:cNvPr id="7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6265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6055" y="2500131"/>
            <a:ext cx="9086279" cy="1723525"/>
          </a:xfrm>
        </p:spPr>
        <p:txBody>
          <a:bodyPr>
            <a:no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sz="3000" dirty="0" smtClean="0">
                <a:ea typeface="Verdana" panose="020B0604030504040204" pitchFamily="34" charset="0"/>
                <a:cs typeface="Verdana" panose="020B0604030504040204" pitchFamily="34" charset="0"/>
              </a:rPr>
              <a:t>Αλληλεπιδρά</a:t>
            </a:r>
            <a:r>
              <a:rPr lang="el-G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με τα προσαρμοσμένα κείμενα. </a:t>
            </a:r>
          </a:p>
          <a:p>
            <a:endParaRPr lang="el-G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l-GR" sz="3000" dirty="0" smtClean="0">
                <a:ea typeface="Verdana" panose="020B0604030504040204" pitchFamily="34" charset="0"/>
                <a:cs typeface="Verdana" panose="020B0604030504040204" pitchFamily="34" charset="0"/>
              </a:rPr>
              <a:t>Αλληλεπιδρά  με τις δραστηριότητες.</a:t>
            </a:r>
          </a:p>
          <a:p>
            <a:endParaRPr lang="el-GR" dirty="0"/>
          </a:p>
        </p:txBody>
      </p:sp>
      <p:pic>
        <p:nvPicPr>
          <p:cNvPr id="4" name="Picture 2" descr="C:\Users\DEMI\Desktop\prosvasimo\logonew2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332"/>
            <a:ext cx="99060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719266" y="1747776"/>
            <a:ext cx="4913437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sz="4000" b="1" dirty="0" smtClean="0">
                <a:latin typeface="+mj-lt"/>
                <a:ea typeface="+mj-ea"/>
                <a:cs typeface="+mj-cs"/>
              </a:rPr>
              <a:t>Ο μαθητής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867</Words>
  <Application>Microsoft Office PowerPoint</Application>
  <PresentationFormat>Α4 (210x297 χιλ.)</PresentationFormat>
  <Paragraphs>221</Paragraphs>
  <Slides>36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Office Theme</vt:lpstr>
      <vt:lpstr>            Δεκαπενθήμερο Ενημέρωσης για την Πρόσβαση στην Εκπαίδευση, 12-24 Οκτωβρίου 2015  «Προσβάσιμο Εκπαιδευτικό και Εποπτικό Υλικό για Μαθητές με αυτισμό» </vt:lpstr>
      <vt:lpstr> Περιεχόμενα εκπαιδευτικού υλικού  </vt:lpstr>
      <vt:lpstr>Ψηφιακό Περιβάλλον</vt:lpstr>
      <vt:lpstr>Έντυπο υλικό</vt:lpstr>
      <vt:lpstr>Οι δραστηριότητες των κειμένων έχουν ως στόχο</vt:lpstr>
      <vt:lpstr>Δραστηριότητες προσαρμοσμένων κειμένων</vt:lpstr>
      <vt:lpstr>Δραστηριότητες προσαρμοσμένων κειμένων</vt:lpstr>
      <vt:lpstr>Περιγραφή</vt:lpstr>
      <vt:lpstr>Διαφάνεια 9</vt:lpstr>
      <vt:lpstr>Διαφάνεια 10</vt:lpstr>
      <vt:lpstr>Διαφάνεια 11</vt:lpstr>
      <vt:lpstr>Προσβάσιμα κείμενα</vt:lpstr>
      <vt:lpstr>Προσβάσιμα κείμενα</vt:lpstr>
      <vt:lpstr>Προσβάσιμα κείμενα</vt:lpstr>
      <vt:lpstr>Διαφάνεια 15</vt:lpstr>
      <vt:lpstr>Κατηγορίες λέξεων</vt:lpstr>
      <vt:lpstr>Στόχος ασκήσεων</vt:lpstr>
      <vt:lpstr>Στόχος ασκήσεων</vt:lpstr>
      <vt:lpstr>Διαφάνεια 19</vt:lpstr>
      <vt:lpstr>Περιβάλλον εκπαιδευτικού</vt:lpstr>
      <vt:lpstr>Περιβάλλον εκπαιδευτικού - Μαθητές</vt:lpstr>
      <vt:lpstr>Περιβάλλον εκπαιδευτικού - Μαθητές</vt:lpstr>
      <vt:lpstr>Περιβάλλον εκπαιδευτικού - Κείμενα</vt:lpstr>
      <vt:lpstr>Περιβάλλον εκπαιδευτικού - Κείμενα</vt:lpstr>
      <vt:lpstr>Διαφάνεια 25</vt:lpstr>
      <vt:lpstr>Περιβάλλον εκπαιδευτικού - Εργασίες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Ψηφιακό Περιβάλλον  Προσβάσιμου Εκπαιδευτικού Υλικού  για Μαθητές με Αυτισμό</dc:title>
  <dc:creator>Maria Karavelaki</dc:creator>
  <cp:lastModifiedBy>kgirtis</cp:lastModifiedBy>
  <cp:revision>258</cp:revision>
  <dcterms:created xsi:type="dcterms:W3CDTF">2015-10-07T10:27:06Z</dcterms:created>
  <dcterms:modified xsi:type="dcterms:W3CDTF">2015-11-06T09:19:19Z</dcterms:modified>
</cp:coreProperties>
</file>