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50" r:id="rId2"/>
    <p:sldId id="309" r:id="rId3"/>
    <p:sldId id="304" r:id="rId4"/>
    <p:sldId id="265" r:id="rId5"/>
    <p:sldId id="312" r:id="rId6"/>
    <p:sldId id="300" r:id="rId7"/>
    <p:sldId id="349" r:id="rId8"/>
    <p:sldId id="352" r:id="rId9"/>
    <p:sldId id="353" r:id="rId10"/>
    <p:sldId id="287" r:id="rId11"/>
    <p:sldId id="299" r:id="rId12"/>
    <p:sldId id="302" r:id="rId13"/>
    <p:sldId id="303" r:id="rId14"/>
    <p:sldId id="266" r:id="rId15"/>
    <p:sldId id="290" r:id="rId16"/>
    <p:sldId id="293" r:id="rId17"/>
    <p:sldId id="301" r:id="rId18"/>
    <p:sldId id="298" r:id="rId19"/>
    <p:sldId id="323" r:id="rId20"/>
    <p:sldId id="325" r:id="rId21"/>
    <p:sldId id="326" r:id="rId22"/>
    <p:sldId id="328" r:id="rId23"/>
    <p:sldId id="330" r:id="rId24"/>
    <p:sldId id="267" r:id="rId25"/>
    <p:sldId id="333" r:id="rId26"/>
    <p:sldId id="268" r:id="rId27"/>
    <p:sldId id="334" r:id="rId28"/>
    <p:sldId id="269" r:id="rId29"/>
    <p:sldId id="336" r:id="rId30"/>
    <p:sldId id="331" r:id="rId31"/>
    <p:sldId id="335" r:id="rId32"/>
    <p:sldId id="271" r:id="rId33"/>
    <p:sldId id="337" r:id="rId34"/>
    <p:sldId id="273" r:id="rId35"/>
    <p:sldId id="338" r:id="rId36"/>
    <p:sldId id="274" r:id="rId37"/>
    <p:sldId id="339" r:id="rId38"/>
    <p:sldId id="332" r:id="rId39"/>
    <p:sldId id="341" r:id="rId40"/>
    <p:sldId id="275" r:id="rId41"/>
    <p:sldId id="342" r:id="rId42"/>
    <p:sldId id="343" r:id="rId43"/>
    <p:sldId id="317" r:id="rId44"/>
    <p:sldId id="314" r:id="rId45"/>
    <p:sldId id="284" r:id="rId46"/>
    <p:sldId id="351" r:id="rId47"/>
    <p:sldId id="346" r:id="rId4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660"/>
  </p:normalViewPr>
  <p:slideViewPr>
    <p:cSldViewPr>
      <p:cViewPr varScale="1">
        <p:scale>
          <a:sx n="106" d="100"/>
          <a:sy n="106" d="100"/>
        </p:scale>
        <p:origin x="-111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3901C-EAEA-4891-85CB-2AD4ED003E6A}" type="datetimeFigureOut">
              <a:rPr lang="el-GR" smtClean="0"/>
              <a:pPr/>
              <a:t>6/11/2015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78175-3BA5-4CC2-BD70-9E263DA52CEE}" type="slidenum">
              <a:rPr lang="el-GR" smtClean="0"/>
              <a:pPr/>
              <a:t>‹#›</a:t>
            </a:fld>
            <a:endParaRPr lang="el-GR"/>
          </a:p>
        </p:txBody>
      </p:sp>
    </p:spTree>
    <p:extLst>
      <p:ext uri="{BB962C8B-B14F-4D97-AF65-F5344CB8AC3E}">
        <p14:creationId xmlns:p14="http://schemas.microsoft.com/office/powerpoint/2010/main" xmlns="" val="2140274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1 - Θέση εικόνας διαφάνειας"/>
          <p:cNvSpPr>
            <a:spLocks noGrp="1" noRot="1" noChangeAspect="1"/>
          </p:cNvSpPr>
          <p:nvPr>
            <p:ph type="sldImg"/>
          </p:nvPr>
        </p:nvSpPr>
        <p:spPr bwMode="auto">
          <a:noFill/>
          <a:ln>
            <a:solidFill>
              <a:srgbClr val="000000"/>
            </a:solidFill>
            <a:miter lim="800000"/>
            <a:headEnd/>
            <a:tailEnd/>
          </a:ln>
        </p:spPr>
      </p:sp>
      <p:sp>
        <p:nvSpPr>
          <p:cNvPr id="15362"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363"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BD1D614-6092-45AB-8AAD-CCB7201EE5FD}" type="slidenum">
              <a:rPr lang="el-GR" smtClean="0"/>
              <a:pPr/>
              <a:t>1</a:t>
            </a:fld>
            <a:endParaRPr lang="el-GR" smtClean="0"/>
          </a:p>
        </p:txBody>
      </p:sp>
    </p:spTree>
    <p:extLst>
      <p:ext uri="{BB962C8B-B14F-4D97-AF65-F5344CB8AC3E}">
        <p14:creationId xmlns:p14="http://schemas.microsoft.com/office/powerpoint/2010/main" xmlns="" val="20899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1B4AEDDB-F1A4-439E-9408-586ED79950C5}" type="datetimeFigureOut">
              <a:rPr lang="el-GR" smtClean="0"/>
              <a:pPr/>
              <a:t>6/11/2015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B33AB304-1CF1-45D2-9504-5D5FD695C846}"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AEDDB-F1A4-439E-9408-586ED79950C5}" type="datetimeFigureOut">
              <a:rPr lang="el-GR" smtClean="0"/>
              <a:pPr/>
              <a:t>6/11/2015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AB304-1CF1-45D2-9504-5D5FD695C846}"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ctrTitle"/>
          </p:nvPr>
        </p:nvSpPr>
        <p:spPr>
          <a:xfrm>
            <a:off x="1" y="0"/>
            <a:ext cx="9143999" cy="1345347"/>
          </a:xfrm>
          <a:ln>
            <a:solidFill>
              <a:schemeClr val="accent1"/>
            </a:solidFill>
          </a:ln>
        </p:spPr>
        <p:txBody>
          <a:bodyPr>
            <a:normAutofit fontScale="90000"/>
          </a:bodyPr>
          <a:lstStyle/>
          <a:p>
            <a:r>
              <a:rPr lang="el-GR" sz="2800" b="1" i="1" dirty="0" smtClean="0">
                <a:solidFill>
                  <a:srgbClr val="002060"/>
                </a:solidFill>
                <a:latin typeface="Calibri" pitchFamily="34" charset="0"/>
                <a:ea typeface="+mn-ea"/>
                <a:cs typeface="+mn-cs"/>
              </a:rPr>
              <a:t/>
            </a:r>
            <a:br>
              <a:rPr lang="el-GR" sz="2800" b="1" i="1" dirty="0" smtClean="0">
                <a:solidFill>
                  <a:srgbClr val="002060"/>
                </a:solidFill>
                <a:latin typeface="Calibri" pitchFamily="34" charset="0"/>
                <a:ea typeface="+mn-ea"/>
                <a:cs typeface="+mn-cs"/>
              </a:rPr>
            </a:br>
            <a:r>
              <a:rPr lang="el-GR" sz="2800" b="1" i="1" dirty="0" smtClean="0">
                <a:solidFill>
                  <a:srgbClr val="002060"/>
                </a:solidFill>
                <a:latin typeface="Calibri" pitchFamily="34" charset="0"/>
                <a:ea typeface="+mn-ea"/>
                <a:cs typeface="+mn-cs"/>
              </a:rPr>
              <a:t/>
            </a:r>
            <a:br>
              <a:rPr lang="el-GR" sz="2800" b="1" i="1" dirty="0" smtClean="0">
                <a:solidFill>
                  <a:srgbClr val="002060"/>
                </a:solidFill>
                <a:latin typeface="Calibri" pitchFamily="34" charset="0"/>
                <a:ea typeface="+mn-ea"/>
                <a:cs typeface="+mn-cs"/>
              </a:rPr>
            </a:br>
            <a:r>
              <a:rPr lang="el-GR" sz="2800" b="1" i="1" dirty="0">
                <a:solidFill>
                  <a:srgbClr val="002060"/>
                </a:solidFill>
                <a:latin typeface="Calibri" pitchFamily="34" charset="0"/>
                <a:ea typeface="+mn-ea"/>
                <a:cs typeface="+mn-cs"/>
              </a:rPr>
              <a:t/>
            </a:r>
            <a:br>
              <a:rPr lang="el-GR" sz="2800" b="1" i="1" dirty="0">
                <a:solidFill>
                  <a:srgbClr val="002060"/>
                </a:solidFill>
                <a:latin typeface="Calibri" pitchFamily="34" charset="0"/>
                <a:ea typeface="+mn-ea"/>
                <a:cs typeface="+mn-cs"/>
              </a:rPr>
            </a:br>
            <a:r>
              <a:rPr lang="el-GR" sz="2800" b="1" i="1" dirty="0" smtClean="0">
                <a:solidFill>
                  <a:srgbClr val="002060"/>
                </a:solidFill>
                <a:latin typeface="Calibri" pitchFamily="34" charset="0"/>
                <a:ea typeface="+mn-ea"/>
                <a:cs typeface="+mn-cs"/>
              </a:rPr>
              <a:t/>
            </a:r>
            <a:br>
              <a:rPr lang="el-GR" sz="2800" b="1" i="1" dirty="0" smtClean="0">
                <a:solidFill>
                  <a:srgbClr val="002060"/>
                </a:solidFill>
                <a:latin typeface="Calibri" pitchFamily="34" charset="0"/>
                <a:ea typeface="+mn-ea"/>
                <a:cs typeface="+mn-cs"/>
              </a:rPr>
            </a:br>
            <a:r>
              <a:rPr lang="el-GR" sz="2800" b="1" i="1" dirty="0">
                <a:solidFill>
                  <a:srgbClr val="002060"/>
                </a:solidFill>
                <a:latin typeface="Calibri" pitchFamily="34" charset="0"/>
                <a:ea typeface="+mn-ea"/>
                <a:cs typeface="+mn-cs"/>
              </a:rPr>
              <a:t/>
            </a:r>
            <a:br>
              <a:rPr lang="el-GR" sz="2800" b="1" i="1" dirty="0">
                <a:solidFill>
                  <a:srgbClr val="002060"/>
                </a:solidFill>
                <a:latin typeface="Calibri" pitchFamily="34" charset="0"/>
                <a:ea typeface="+mn-ea"/>
                <a:cs typeface="+mn-cs"/>
              </a:rPr>
            </a:br>
            <a:r>
              <a:rPr lang="el-GR" sz="2800" b="1" i="1" dirty="0" smtClean="0">
                <a:solidFill>
                  <a:srgbClr val="002060"/>
                </a:solidFill>
                <a:latin typeface="Calibri" pitchFamily="34" charset="0"/>
                <a:ea typeface="+mn-ea"/>
                <a:cs typeface="+mn-cs"/>
              </a:rPr>
              <a:t/>
            </a:r>
            <a:br>
              <a:rPr lang="el-GR" sz="2800" b="1" i="1" dirty="0" smtClean="0">
                <a:solidFill>
                  <a:srgbClr val="002060"/>
                </a:solidFill>
                <a:latin typeface="Calibri" pitchFamily="34" charset="0"/>
                <a:ea typeface="+mn-ea"/>
                <a:cs typeface="+mn-cs"/>
              </a:rPr>
            </a:br>
            <a:r>
              <a:rPr lang="el-GR" sz="2800" b="1" i="1" dirty="0" smtClean="0">
                <a:solidFill>
                  <a:srgbClr val="002060"/>
                </a:solidFill>
                <a:latin typeface="Calibri" pitchFamily="34" charset="0"/>
                <a:ea typeface="+mn-ea"/>
                <a:cs typeface="+mn-cs"/>
              </a:rPr>
              <a:t/>
            </a:r>
            <a:br>
              <a:rPr lang="el-GR" sz="2800" b="1" i="1" dirty="0" smtClean="0">
                <a:solidFill>
                  <a:srgbClr val="002060"/>
                </a:solidFill>
                <a:latin typeface="Calibri" pitchFamily="34" charset="0"/>
                <a:ea typeface="+mn-ea"/>
                <a:cs typeface="+mn-cs"/>
              </a:rPr>
            </a:br>
            <a:r>
              <a:rPr lang="el-GR" sz="2800" b="1" i="1" dirty="0" smtClean="0">
                <a:solidFill>
                  <a:srgbClr val="002060"/>
                </a:solidFill>
                <a:latin typeface="Calibri" pitchFamily="34" charset="0"/>
                <a:ea typeface="+mn-ea"/>
                <a:cs typeface="+mn-cs"/>
              </a:rPr>
              <a:t/>
            </a:r>
            <a:br>
              <a:rPr lang="el-GR" sz="2800" b="1" i="1" dirty="0" smtClean="0">
                <a:solidFill>
                  <a:srgbClr val="002060"/>
                </a:solidFill>
                <a:latin typeface="Calibri" pitchFamily="34" charset="0"/>
                <a:ea typeface="+mn-ea"/>
                <a:cs typeface="+mn-cs"/>
              </a:rPr>
            </a:br>
            <a:r>
              <a:rPr lang="en-US" sz="2800" b="1" i="1" dirty="0" smtClean="0">
                <a:solidFill>
                  <a:srgbClr val="002060"/>
                </a:solidFill>
                <a:latin typeface="Calibri" pitchFamily="34" charset="0"/>
                <a:ea typeface="+mn-ea"/>
                <a:cs typeface="+mn-cs"/>
              </a:rPr>
              <a:t/>
            </a:r>
            <a:br>
              <a:rPr lang="en-US" sz="2800" b="1" i="1" dirty="0" smtClean="0">
                <a:solidFill>
                  <a:srgbClr val="002060"/>
                </a:solidFill>
                <a:latin typeface="Calibri" pitchFamily="34" charset="0"/>
                <a:ea typeface="+mn-ea"/>
                <a:cs typeface="+mn-cs"/>
              </a:rPr>
            </a:br>
            <a:r>
              <a:rPr lang="en-US" sz="2800" b="1" i="1" dirty="0">
                <a:solidFill>
                  <a:srgbClr val="002060"/>
                </a:solidFill>
                <a:latin typeface="Calibri" pitchFamily="34" charset="0"/>
                <a:ea typeface="+mn-ea"/>
                <a:cs typeface="+mn-cs"/>
              </a:rPr>
              <a:t/>
            </a:r>
            <a:br>
              <a:rPr lang="en-US" sz="2800" b="1" i="1" dirty="0">
                <a:solidFill>
                  <a:srgbClr val="002060"/>
                </a:solidFill>
                <a:latin typeface="Calibri" pitchFamily="34" charset="0"/>
                <a:ea typeface="+mn-ea"/>
                <a:cs typeface="+mn-cs"/>
              </a:rPr>
            </a:br>
            <a:r>
              <a:rPr lang="en-US" sz="2800" b="1" i="1" dirty="0" smtClean="0">
                <a:solidFill>
                  <a:srgbClr val="002060"/>
                </a:solidFill>
                <a:latin typeface="Calibri" pitchFamily="34" charset="0"/>
                <a:ea typeface="+mn-ea"/>
                <a:cs typeface="+mn-cs"/>
              </a:rPr>
              <a:t/>
            </a:r>
            <a:br>
              <a:rPr lang="en-US" sz="2800" b="1" i="1" dirty="0" smtClean="0">
                <a:solidFill>
                  <a:srgbClr val="002060"/>
                </a:solidFill>
                <a:latin typeface="Calibri" pitchFamily="34" charset="0"/>
                <a:ea typeface="+mn-ea"/>
                <a:cs typeface="+mn-cs"/>
              </a:rPr>
            </a:br>
            <a:r>
              <a:rPr lang="en-US" sz="2800" b="1" i="1" dirty="0">
                <a:solidFill>
                  <a:srgbClr val="002060"/>
                </a:solidFill>
                <a:latin typeface="Calibri" pitchFamily="34" charset="0"/>
                <a:ea typeface="+mn-ea"/>
                <a:cs typeface="+mn-cs"/>
              </a:rPr>
              <a:t/>
            </a:r>
            <a:br>
              <a:rPr lang="en-US" sz="2800" b="1" i="1" dirty="0">
                <a:solidFill>
                  <a:srgbClr val="002060"/>
                </a:solidFill>
                <a:latin typeface="Calibri" pitchFamily="34" charset="0"/>
                <a:ea typeface="+mn-ea"/>
                <a:cs typeface="+mn-cs"/>
              </a:rPr>
            </a:br>
            <a:r>
              <a:rPr lang="el-GR" sz="2700" b="1" dirty="0" smtClean="0">
                <a:solidFill>
                  <a:srgbClr val="1160A3"/>
                </a:solidFill>
                <a:latin typeface="Arial" pitchFamily="34" charset="0"/>
                <a:ea typeface="Calibri"/>
                <a:cs typeface="Arial" pitchFamily="34" charset="0"/>
              </a:rPr>
              <a:t>Δεκαπενθήμερο Ενημέρωσης για την Πρόσβαση στην Εκπαίδευση</a:t>
            </a:r>
            <a:r>
              <a:rPr lang="en-US" sz="2700" b="1" dirty="0" smtClean="0">
                <a:solidFill>
                  <a:srgbClr val="1160A3"/>
                </a:solidFill>
                <a:latin typeface="Arial" pitchFamily="34" charset="0"/>
                <a:ea typeface="Calibri"/>
                <a:cs typeface="Arial" pitchFamily="34" charset="0"/>
              </a:rPr>
              <a:t>, 12-24 </a:t>
            </a:r>
            <a:r>
              <a:rPr lang="el-GR" sz="2700" b="1" dirty="0" smtClean="0">
                <a:solidFill>
                  <a:srgbClr val="1160A3"/>
                </a:solidFill>
                <a:latin typeface="Arial" pitchFamily="34" charset="0"/>
                <a:ea typeface="Calibri"/>
                <a:cs typeface="Arial" pitchFamily="34" charset="0"/>
              </a:rPr>
              <a:t>Οκτωβρίου 2015</a:t>
            </a:r>
            <a:r>
              <a:rPr lang="el-GR" sz="2400"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r>
            <a:br>
              <a:rPr lang="el-GR" sz="2400" b="1" i="1" dirty="0" smtClean="0">
                <a:solidFill>
                  <a:srgbClr val="002060"/>
                </a:solidFill>
                <a:latin typeface="Verdana" panose="020B0604030504040204" pitchFamily="34" charset="0"/>
                <a:ea typeface="Verdana" panose="020B0604030504040204" pitchFamily="34" charset="0"/>
                <a:cs typeface="Verdana" panose="020B0604030504040204" pitchFamily="34" charset="0"/>
              </a:rPr>
            </a:br>
            <a:r>
              <a:rPr lang="el-GR" sz="2400" b="1" i="1" dirty="0" smtClean="0">
                <a:latin typeface="Verdana" panose="020B0604030504040204" pitchFamily="34" charset="0"/>
                <a:ea typeface="Verdana" panose="020B0604030504040204" pitchFamily="34" charset="0"/>
                <a:cs typeface="Verdana" panose="020B0604030504040204" pitchFamily="34" charset="0"/>
              </a:rPr>
              <a:t/>
            </a:r>
            <a:br>
              <a:rPr lang="el-GR" sz="2400" b="1" i="1" dirty="0" smtClean="0">
                <a:latin typeface="Verdana" panose="020B0604030504040204" pitchFamily="34" charset="0"/>
                <a:ea typeface="Verdana" panose="020B0604030504040204" pitchFamily="34" charset="0"/>
                <a:cs typeface="Verdana" panose="020B0604030504040204" pitchFamily="34" charset="0"/>
              </a:rPr>
            </a:br>
            <a:r>
              <a:rPr lang="el-GR" sz="2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el-GR" sz="2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Προσβάσιμο Εκπαιδευτικό και Εποπτικό Υλικό για Μαθητές με προβλήματα κινητικότητας, προσανατολισμού και καθημερινής διαβίωσης</a:t>
            </a:r>
            <a:r>
              <a:rPr lang="el-GR" sz="2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en-US" sz="2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r>
            <a:br>
              <a:rPr lang="en-US" sz="2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br>
            <a:r>
              <a:rPr lang="el-GR" sz="2000" dirty="0" smtClean="0"/>
              <a:t> </a:t>
            </a:r>
            <a:br>
              <a:rPr lang="el-GR" sz="2000" dirty="0" smtClean="0"/>
            </a:br>
            <a:r>
              <a:rPr lang="el-GR" sz="22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l-GR" sz="2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r>
            <a:br>
              <a:rPr lang="el-GR" sz="22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br>
            <a:r>
              <a:rPr lang="el-GR" sz="2200" dirty="0">
                <a:solidFill>
                  <a:srgbClr val="C00000"/>
                </a:solidFill>
                <a:latin typeface="Verdana" panose="020B0604030504040204" pitchFamily="34" charset="0"/>
                <a:ea typeface="Verdana" panose="020B0604030504040204" pitchFamily="34" charset="0"/>
                <a:cs typeface="Verdana" panose="020B0604030504040204" pitchFamily="34" charset="0"/>
              </a:rPr>
              <a:t/>
            </a:r>
            <a:br>
              <a:rPr lang="el-GR" sz="2200" dirty="0">
                <a:solidFill>
                  <a:srgbClr val="C00000"/>
                </a:solidFill>
                <a:latin typeface="Verdana" panose="020B0604030504040204" pitchFamily="34" charset="0"/>
                <a:ea typeface="Verdana" panose="020B0604030504040204" pitchFamily="34" charset="0"/>
                <a:cs typeface="Verdana" panose="020B0604030504040204" pitchFamily="34" charset="0"/>
              </a:rPr>
            </a:br>
            <a:endParaRPr lang="el-GR" sz="2200"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4340" name="10 - Ορθογώνιο"/>
          <p:cNvSpPr>
            <a:spLocks noChangeArrowheads="1"/>
          </p:cNvSpPr>
          <p:nvPr/>
        </p:nvSpPr>
        <p:spPr bwMode="auto">
          <a:xfrm>
            <a:off x="395536" y="4077072"/>
            <a:ext cx="8173665" cy="1395767"/>
          </a:xfrm>
          <a:prstGeom prst="rect">
            <a:avLst/>
          </a:prstGeom>
          <a:noFill/>
          <a:ln w="9525">
            <a:noFill/>
            <a:miter lim="800000"/>
            <a:headEnd/>
            <a:tailEnd/>
          </a:ln>
        </p:spPr>
        <p:txBody>
          <a:bodyPr wrap="square">
            <a:spAutoFit/>
          </a:bodyPr>
          <a:lstStyle/>
          <a:p>
            <a:pPr algn="ctr"/>
            <a:r>
              <a:rPr lang="el-GR" sz="2800" b="1" i="1" dirty="0" smtClean="0">
                <a:solidFill>
                  <a:srgbClr val="33CC33"/>
                </a:solidFill>
                <a:latin typeface="Calibri" pitchFamily="34" charset="0"/>
              </a:rPr>
              <a:t>Παναγιώτης </a:t>
            </a:r>
            <a:r>
              <a:rPr lang="el-GR" sz="2800" b="1" i="1" dirty="0" err="1" smtClean="0">
                <a:solidFill>
                  <a:srgbClr val="33CC33"/>
                </a:solidFill>
                <a:latin typeface="Calibri" pitchFamily="34" charset="0"/>
              </a:rPr>
              <a:t>Τζουβελέκης</a:t>
            </a:r>
            <a:r>
              <a:rPr lang="el-GR" sz="2800" b="1" i="1" dirty="0" smtClean="0">
                <a:solidFill>
                  <a:srgbClr val="33CC33"/>
                </a:solidFill>
                <a:latin typeface="Calibri" pitchFamily="34" charset="0"/>
              </a:rPr>
              <a:t>, Καλλιόπη </a:t>
            </a:r>
            <a:r>
              <a:rPr lang="el-GR" sz="2800" b="1" i="1" dirty="0" err="1" smtClean="0">
                <a:solidFill>
                  <a:srgbClr val="33CC33"/>
                </a:solidFill>
                <a:latin typeface="Calibri" pitchFamily="34" charset="0"/>
              </a:rPr>
              <a:t>Λάππα</a:t>
            </a:r>
            <a:endParaRPr lang="el-GR" sz="2800" b="1" i="1" dirty="0" smtClean="0">
              <a:solidFill>
                <a:srgbClr val="33CC33"/>
              </a:solidFill>
              <a:latin typeface="Calibri" pitchFamily="34" charset="0"/>
            </a:endParaRPr>
          </a:p>
          <a:p>
            <a:pPr algn="ctr"/>
            <a:endParaRPr lang="en-US" b="1" kern="1800" dirty="0" smtClean="0">
              <a:solidFill>
                <a:srgbClr val="0070C0"/>
              </a:solidFill>
              <a:effectLst>
                <a:outerShdw blurRad="50800" dist="38100" algn="tr" rotWithShape="0">
                  <a:prstClr val="black">
                    <a:alpha val="40000"/>
                  </a:prstClr>
                </a:outerShdw>
              </a:effectLst>
              <a:latin typeface="Arial" pitchFamily="34" charset="0"/>
              <a:ea typeface="Times New Roman"/>
              <a:cs typeface="Arial" pitchFamily="34" charset="0"/>
            </a:endParaRPr>
          </a:p>
          <a:p>
            <a:pPr algn="ctr"/>
            <a:endParaRPr lang="el-GR" b="1" kern="1800" dirty="0" smtClean="0">
              <a:solidFill>
                <a:srgbClr val="0070C0"/>
              </a:solidFill>
              <a:effectLst>
                <a:outerShdw blurRad="50800" dist="38100" algn="tr" rotWithShape="0">
                  <a:prstClr val="black">
                    <a:alpha val="40000"/>
                  </a:prstClr>
                </a:outerShdw>
              </a:effectLst>
              <a:latin typeface="Arial" pitchFamily="34" charset="0"/>
              <a:ea typeface="Times New Roman"/>
              <a:cs typeface="Arial" pitchFamily="34" charset="0"/>
            </a:endParaRPr>
          </a:p>
          <a:p>
            <a:pPr algn="ctr" fontAlgn="auto">
              <a:lnSpc>
                <a:spcPct val="115000"/>
              </a:lnSpc>
              <a:spcBef>
                <a:spcPts val="0"/>
              </a:spcBef>
              <a:spcAft>
                <a:spcPts val="0"/>
              </a:spcAft>
              <a:tabLst>
                <a:tab pos="2340610" algn="l"/>
              </a:tabLst>
            </a:pPr>
            <a:endParaRPr lang="el-GR" b="1" kern="1800" dirty="0">
              <a:solidFill>
                <a:srgbClr val="1160A3"/>
              </a:solidFill>
              <a:effectLst>
                <a:outerShdw blurRad="50800" dist="38100" algn="tr" rotWithShape="0">
                  <a:prstClr val="black">
                    <a:alpha val="40000"/>
                  </a:prstClr>
                </a:outerShdw>
              </a:effectLst>
              <a:latin typeface="Arial" pitchFamily="34" charset="0"/>
              <a:ea typeface="Times New Roman"/>
              <a:cs typeface="Arial" pitchFamily="34" charset="0"/>
            </a:endParaRPr>
          </a:p>
        </p:txBody>
      </p:sp>
      <p:pic>
        <p:nvPicPr>
          <p:cNvPr id="7" name="Picture 2" descr="C:\Users\DEMI\Desktop\prosvasimo\logonew2.png"/>
          <p:cNvPicPr/>
          <p:nvPr/>
        </p:nvPicPr>
        <p:blipFill>
          <a:blip r:embed="rId3"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pic>
        <p:nvPicPr>
          <p:cNvPr id="8" name="Picture 1" descr="C:\Users\DEMI\Desktop\logo_doc.png"/>
          <p:cNvPicPr/>
          <p:nvPr/>
        </p:nvPicPr>
        <p:blipFill>
          <a:blip r:embed="rId4" cstate="print">
            <a:clrChange>
              <a:clrFrom>
                <a:srgbClr val="000000">
                  <a:alpha val="0"/>
                </a:srgbClr>
              </a:clrFrom>
              <a:clrTo>
                <a:srgbClr val="000000">
                  <a:alpha val="0"/>
                </a:srgbClr>
              </a:clrTo>
            </a:clrChange>
          </a:blip>
          <a:srcRect/>
          <a:stretch>
            <a:fillRect/>
          </a:stretch>
        </p:blipFill>
        <p:spPr bwMode="auto">
          <a:xfrm>
            <a:off x="107504" y="6093296"/>
            <a:ext cx="3745990" cy="648765"/>
          </a:xfrm>
          <a:prstGeom prst="rect">
            <a:avLst/>
          </a:prstGeom>
          <a:noFill/>
          <a:ln w="9525">
            <a:noFill/>
            <a:miter lim="800000"/>
            <a:headEnd/>
            <a:tailEnd/>
          </a:ln>
        </p:spPr>
      </p:pic>
      <p:pic>
        <p:nvPicPr>
          <p:cNvPr id="9" name="8 - Εικόνα" descr="http://www.edulll.gr/wp-content/uploads/2013/06/logo.pn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214942" y="5994806"/>
            <a:ext cx="3738067" cy="863194"/>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1071538" y="1214422"/>
            <a:ext cx="6696744" cy="523220"/>
          </a:xfrm>
          <a:prstGeom prst="rect">
            <a:avLst/>
          </a:prstGeom>
        </p:spPr>
        <p:txBody>
          <a:bodyPr wrap="square">
            <a:spAutoFit/>
          </a:bodyPr>
          <a:lstStyle/>
          <a:p>
            <a:pPr algn="ctr"/>
            <a:r>
              <a:rPr lang="el-GR" sz="2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Στόχος</a:t>
            </a:r>
            <a:r>
              <a:rPr lang="en-US" sz="2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t>
            </a:r>
            <a:r>
              <a:rPr lang="el-GR" sz="28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εκπαιδευτικού υλικού</a:t>
            </a:r>
            <a:r>
              <a:rPr lang="el-GR" sz="2800" b="1" dirty="0" smtClean="0"/>
              <a:t> </a:t>
            </a:r>
            <a:endParaRPr lang="el-GR" sz="2800" dirty="0"/>
          </a:p>
        </p:txBody>
      </p:sp>
      <p:sp>
        <p:nvSpPr>
          <p:cNvPr id="6" name="5 - Ορθογώνιο"/>
          <p:cNvSpPr/>
          <p:nvPr/>
        </p:nvSpPr>
        <p:spPr>
          <a:xfrm>
            <a:off x="428596" y="1785926"/>
            <a:ext cx="8358246" cy="4893647"/>
          </a:xfrm>
          <a:prstGeom prst="rect">
            <a:avLst/>
          </a:prstGeom>
        </p:spPr>
        <p:txBody>
          <a:bodyPr wrap="square">
            <a:spAutoFit/>
          </a:bodyPr>
          <a:lstStyle/>
          <a:p>
            <a:r>
              <a:rPr lang="el-GR" sz="2400" u="sng" dirty="0" smtClean="0">
                <a:solidFill>
                  <a:schemeClr val="accent1">
                    <a:lumMod val="75000"/>
                  </a:schemeClr>
                </a:solidFill>
                <a:cs typeface="Arial" pitchFamily="34" charset="0"/>
              </a:rPr>
              <a:t>Να χρησιμοποιηθεί από </a:t>
            </a:r>
            <a:r>
              <a:rPr lang="el-GR" sz="2400" b="1" i="1" u="sng" dirty="0" smtClean="0">
                <a:solidFill>
                  <a:schemeClr val="tx2">
                    <a:lumMod val="60000"/>
                    <a:lumOff val="40000"/>
                  </a:schemeClr>
                </a:solidFill>
                <a:cs typeface="Arial" pitchFamily="34" charset="0"/>
              </a:rPr>
              <a:t>τους εκπαιδευτικούς </a:t>
            </a:r>
            <a:r>
              <a:rPr lang="el-GR" sz="2400" u="sng" dirty="0" smtClean="0">
                <a:solidFill>
                  <a:schemeClr val="accent1">
                    <a:lumMod val="75000"/>
                  </a:schemeClr>
                </a:solidFill>
                <a:cs typeface="Arial" pitchFamily="34" charset="0"/>
              </a:rPr>
              <a:t>προκειμένου να</a:t>
            </a:r>
            <a:r>
              <a:rPr lang="el-GR" sz="2400" dirty="0" smtClean="0">
                <a:solidFill>
                  <a:schemeClr val="accent1">
                    <a:lumMod val="75000"/>
                  </a:schemeClr>
                </a:solidFill>
                <a:cs typeface="Arial" pitchFamily="34" charset="0"/>
              </a:rPr>
              <a:t>: </a:t>
            </a:r>
          </a:p>
          <a:p>
            <a:endParaRPr lang="el-GR" sz="2400" dirty="0" smtClean="0">
              <a:solidFill>
                <a:schemeClr val="accent1">
                  <a:lumMod val="75000"/>
                </a:schemeClr>
              </a:solidFill>
              <a:cs typeface="Arial" pitchFamily="34" charset="0"/>
            </a:endParaRPr>
          </a:p>
          <a:p>
            <a:r>
              <a:rPr lang="el-GR" sz="2400" dirty="0" smtClean="0">
                <a:solidFill>
                  <a:schemeClr val="accent1">
                    <a:lumMod val="75000"/>
                  </a:schemeClr>
                </a:solidFill>
                <a:cs typeface="Arial" pitchFamily="34" charset="0"/>
              </a:rPr>
              <a:t>• </a:t>
            </a:r>
            <a:r>
              <a:rPr lang="el-GR" sz="2400" b="1" dirty="0" smtClean="0">
                <a:solidFill>
                  <a:schemeClr val="accent1">
                    <a:lumMod val="75000"/>
                  </a:schemeClr>
                </a:solidFill>
                <a:cs typeface="Arial" pitchFamily="34" charset="0"/>
              </a:rPr>
              <a:t>Προσδιορίσουν</a:t>
            </a:r>
            <a:r>
              <a:rPr lang="el-GR" sz="2400" dirty="0" smtClean="0">
                <a:solidFill>
                  <a:schemeClr val="accent1">
                    <a:lumMod val="75000"/>
                  </a:schemeClr>
                </a:solidFill>
                <a:cs typeface="Arial" pitchFamily="34" charset="0"/>
              </a:rPr>
              <a:t> τις ειδικές εξατομικευμένες ανάγκες των μαθητών με κινητικά προβλήματα </a:t>
            </a:r>
          </a:p>
          <a:p>
            <a:r>
              <a:rPr lang="el-GR" sz="2400" dirty="0" smtClean="0">
                <a:solidFill>
                  <a:schemeClr val="accent1">
                    <a:lumMod val="75000"/>
                  </a:schemeClr>
                </a:solidFill>
                <a:cs typeface="Arial" pitchFamily="34" charset="0"/>
              </a:rPr>
              <a:t>• </a:t>
            </a:r>
            <a:r>
              <a:rPr lang="el-GR" sz="2400" b="1" dirty="0" smtClean="0">
                <a:solidFill>
                  <a:schemeClr val="accent1">
                    <a:lumMod val="75000"/>
                  </a:schemeClr>
                </a:solidFill>
                <a:cs typeface="Arial" pitchFamily="34" charset="0"/>
              </a:rPr>
              <a:t>Κατευθύνουν </a:t>
            </a:r>
            <a:r>
              <a:rPr lang="el-GR" sz="2400" dirty="0" smtClean="0">
                <a:solidFill>
                  <a:schemeClr val="accent1">
                    <a:lumMod val="75000"/>
                  </a:schemeClr>
                </a:solidFill>
                <a:cs typeface="Arial" pitchFamily="34" charset="0"/>
              </a:rPr>
              <a:t>σωστά τους μαθητές για να αντιμετωπίσουν τα προβλήματα προσανατολισμού και κινητικότητας και καθημερινής διαβίωσης </a:t>
            </a:r>
          </a:p>
          <a:p>
            <a:r>
              <a:rPr lang="el-GR" sz="2400" dirty="0" smtClean="0">
                <a:solidFill>
                  <a:schemeClr val="accent1">
                    <a:lumMod val="75000"/>
                  </a:schemeClr>
                </a:solidFill>
                <a:cs typeface="Arial" pitchFamily="34" charset="0"/>
              </a:rPr>
              <a:t>• </a:t>
            </a:r>
            <a:r>
              <a:rPr lang="el-GR" sz="2400" b="1" dirty="0" smtClean="0">
                <a:solidFill>
                  <a:schemeClr val="accent1">
                    <a:lumMod val="75000"/>
                  </a:schemeClr>
                </a:solidFill>
                <a:cs typeface="Arial" pitchFamily="34" charset="0"/>
              </a:rPr>
              <a:t>Βοηθήσουν τη σχολική κοινότητα</a:t>
            </a:r>
            <a:r>
              <a:rPr lang="el-GR" sz="2400" dirty="0" smtClean="0">
                <a:solidFill>
                  <a:schemeClr val="accent1">
                    <a:lumMod val="75000"/>
                  </a:schemeClr>
                </a:solidFill>
                <a:cs typeface="Arial" pitchFamily="34" charset="0"/>
              </a:rPr>
              <a:t> να εξοικειωθεί με τις ιδιαίτερες ανάγκες των μαθητών με κινητικά προβλήματα και να αντιμετωπίσει προβλήματα προσβασιμότητας του χώρου του σχολείου, μετακίνησης μαθητών και πραγματοποίησης εκπαιδευτικών δραστηριοτήτων. </a:t>
            </a:r>
          </a:p>
          <a:p>
            <a:endParaRPr lang="el-GR" sz="2400" dirty="0" smtClean="0">
              <a:solidFill>
                <a:schemeClr val="accent1">
                  <a:lumMod val="75000"/>
                </a:schemeClr>
              </a:solidFill>
              <a:cs typeface="Arial" pitchFamily="34" charset="0"/>
            </a:endParaRPr>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circl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500034" y="2285992"/>
            <a:ext cx="7929618" cy="3108543"/>
          </a:xfrm>
          <a:prstGeom prst="rect">
            <a:avLst/>
          </a:prstGeom>
        </p:spPr>
        <p:txBody>
          <a:bodyPr wrap="square">
            <a:spAutoFit/>
          </a:bodyPr>
          <a:lstStyle/>
          <a:p>
            <a:r>
              <a:rPr lang="el-GR" sz="2400" u="sng" dirty="0" smtClean="0">
                <a:solidFill>
                  <a:schemeClr val="accent1">
                    <a:lumMod val="75000"/>
                  </a:schemeClr>
                </a:solidFill>
                <a:ea typeface="Verdana" panose="020B0604030504040204" pitchFamily="34" charset="0"/>
                <a:cs typeface="Verdana" panose="020B0604030504040204" pitchFamily="34" charset="0"/>
              </a:rPr>
              <a:t>Να χρησιμοποιηθεί από </a:t>
            </a:r>
            <a:r>
              <a:rPr lang="el-GR" sz="2400" b="1" i="1" u="sng" dirty="0" smtClean="0">
                <a:solidFill>
                  <a:schemeClr val="tx2">
                    <a:lumMod val="60000"/>
                    <a:lumOff val="40000"/>
                  </a:schemeClr>
                </a:solidFill>
                <a:ea typeface="Verdana" panose="020B0604030504040204" pitchFamily="34" charset="0"/>
                <a:cs typeface="Verdana" panose="020B0604030504040204" pitchFamily="34" charset="0"/>
              </a:rPr>
              <a:t>όλους τους μαθητές </a:t>
            </a:r>
            <a:r>
              <a:rPr lang="el-GR" sz="2400" u="sng" dirty="0" smtClean="0">
                <a:solidFill>
                  <a:schemeClr val="accent1">
                    <a:lumMod val="75000"/>
                  </a:schemeClr>
                </a:solidFill>
                <a:ea typeface="Verdana" panose="020B0604030504040204" pitchFamily="34" charset="0"/>
                <a:cs typeface="Verdana" panose="020B0604030504040204" pitchFamily="34" charset="0"/>
              </a:rPr>
              <a:t>της τάξης, με στόχο την: </a:t>
            </a:r>
          </a:p>
          <a:p>
            <a:endParaRPr lang="el-GR" sz="2400" dirty="0" smtClean="0">
              <a:solidFill>
                <a:schemeClr val="accent1">
                  <a:lumMod val="75000"/>
                </a:schemeClr>
              </a:solidFill>
              <a:ea typeface="Verdana" panose="020B0604030504040204" pitchFamily="34" charset="0"/>
              <a:cs typeface="Verdana" panose="020B0604030504040204" pitchFamily="34" charset="0"/>
            </a:endParaRPr>
          </a:p>
          <a:p>
            <a:pPr>
              <a:buFont typeface="Arial" pitchFamily="34" charset="0"/>
              <a:buChar char="•"/>
            </a:pPr>
            <a:r>
              <a:rPr lang="el-GR" sz="2400" b="1" dirty="0" smtClean="0">
                <a:solidFill>
                  <a:schemeClr val="accent1">
                    <a:lumMod val="75000"/>
                  </a:schemeClr>
                </a:solidFill>
                <a:ea typeface="Verdana" panose="020B0604030504040204" pitchFamily="34" charset="0"/>
                <a:cs typeface="Verdana" panose="020B0604030504040204" pitchFamily="34" charset="0"/>
              </a:rPr>
              <a:t>ευαισθητοποίησή</a:t>
            </a:r>
            <a:r>
              <a:rPr lang="el-GR" sz="2400" dirty="0" smtClean="0">
                <a:solidFill>
                  <a:schemeClr val="accent1">
                    <a:lumMod val="75000"/>
                  </a:schemeClr>
                </a:solidFill>
                <a:ea typeface="Verdana" panose="020B0604030504040204" pitchFamily="34" charset="0"/>
                <a:cs typeface="Verdana" panose="020B0604030504040204" pitchFamily="34" charset="0"/>
              </a:rPr>
              <a:t> τους,</a:t>
            </a:r>
          </a:p>
          <a:p>
            <a:pPr>
              <a:buFont typeface="Arial" pitchFamily="34" charset="0"/>
              <a:buChar char="•"/>
            </a:pPr>
            <a:r>
              <a:rPr lang="el-GR" sz="2400" b="1" dirty="0" smtClean="0">
                <a:solidFill>
                  <a:schemeClr val="accent1">
                    <a:lumMod val="75000"/>
                  </a:schemeClr>
                </a:solidFill>
                <a:ea typeface="Verdana" panose="020B0604030504040204" pitchFamily="34" charset="0"/>
                <a:cs typeface="Verdana" panose="020B0604030504040204" pitchFamily="34" charset="0"/>
              </a:rPr>
              <a:t>εξοικείωσή</a:t>
            </a:r>
            <a:r>
              <a:rPr lang="el-GR" sz="2400" dirty="0" smtClean="0">
                <a:solidFill>
                  <a:schemeClr val="accent1">
                    <a:lumMod val="75000"/>
                  </a:schemeClr>
                </a:solidFill>
                <a:ea typeface="Verdana" panose="020B0604030504040204" pitchFamily="34" charset="0"/>
                <a:cs typeface="Verdana" panose="020B0604030504040204" pitchFamily="34" charset="0"/>
              </a:rPr>
              <a:t> τους με τις ιδιαίτερες ανάγκες των μαθητών με κινητικά προβλήματα και </a:t>
            </a:r>
          </a:p>
          <a:p>
            <a:pPr>
              <a:buFont typeface="Arial" pitchFamily="34" charset="0"/>
              <a:buChar char="•"/>
            </a:pPr>
            <a:r>
              <a:rPr lang="el-GR" sz="2400" b="1" dirty="0" smtClean="0">
                <a:solidFill>
                  <a:schemeClr val="accent1">
                    <a:lumMod val="75000"/>
                  </a:schemeClr>
                </a:solidFill>
                <a:ea typeface="Verdana" panose="020B0604030504040204" pitchFamily="34" charset="0"/>
                <a:cs typeface="Verdana" panose="020B0604030504040204" pitchFamily="34" charset="0"/>
              </a:rPr>
              <a:t>αντιμετώπιση προβλημάτων προσβασιμότητας </a:t>
            </a:r>
            <a:r>
              <a:rPr lang="el-GR" sz="2400" dirty="0" smtClean="0">
                <a:solidFill>
                  <a:schemeClr val="accent1">
                    <a:lumMod val="75000"/>
                  </a:schemeClr>
                </a:solidFill>
                <a:ea typeface="Verdana" panose="020B0604030504040204" pitchFamily="34" charset="0"/>
                <a:cs typeface="Verdana" panose="020B0604030504040204" pitchFamily="34" charset="0"/>
              </a:rPr>
              <a:t>στο σπίτι, στο σχολικό περιβάλλον αλλά και στην ευρύτερη περιοχή</a:t>
            </a:r>
            <a:r>
              <a:rPr lang="el-GR" sz="2800" dirty="0" smtClean="0">
                <a:solidFill>
                  <a:schemeClr val="accent1">
                    <a:lumMod val="75000"/>
                  </a:schemeClr>
                </a:solidFill>
              </a:rPr>
              <a:t>. </a:t>
            </a:r>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158" y="1785926"/>
            <a:ext cx="8358246" cy="2677656"/>
          </a:xfrm>
          <a:prstGeom prst="rect">
            <a:avLst/>
          </a:prstGeom>
        </p:spPr>
        <p:txBody>
          <a:bodyPr wrap="square">
            <a:spAutoFit/>
          </a:bodyPr>
          <a:lstStyle/>
          <a:p>
            <a:r>
              <a:rPr lang="el-GR" sz="2400" u="sng" dirty="0" smtClean="0">
                <a:solidFill>
                  <a:schemeClr val="accent1">
                    <a:lumMod val="75000"/>
                  </a:schemeClr>
                </a:solidFill>
                <a:ea typeface="Verdana" panose="020B0604030504040204" pitchFamily="34" charset="0"/>
                <a:cs typeface="Verdana" panose="020B0604030504040204" pitchFamily="34" charset="0"/>
              </a:rPr>
              <a:t>Να χρησιμοποιηθεί από </a:t>
            </a:r>
            <a:r>
              <a:rPr lang="el-GR" sz="2400" i="1" u="sng" dirty="0" smtClean="0">
                <a:solidFill>
                  <a:schemeClr val="accent1">
                    <a:lumMod val="75000"/>
                  </a:schemeClr>
                </a:solidFill>
                <a:ea typeface="Verdana" panose="020B0604030504040204" pitchFamily="34" charset="0"/>
                <a:cs typeface="Verdana" panose="020B0604030504040204" pitchFamily="34" charset="0"/>
              </a:rPr>
              <a:t>τους </a:t>
            </a:r>
            <a:r>
              <a:rPr lang="el-GR" sz="2400" b="1" i="1" u="sng" dirty="0" smtClean="0">
                <a:solidFill>
                  <a:schemeClr val="tx2">
                    <a:lumMod val="60000"/>
                    <a:lumOff val="40000"/>
                  </a:schemeClr>
                </a:solidFill>
                <a:ea typeface="Verdana" panose="020B0604030504040204" pitchFamily="34" charset="0"/>
                <a:cs typeface="Verdana" panose="020B0604030504040204" pitchFamily="34" charset="0"/>
              </a:rPr>
              <a:t>μαθητές με κινητικά προβλήματα </a:t>
            </a:r>
            <a:r>
              <a:rPr lang="el-GR" sz="2400" u="sng" dirty="0" smtClean="0">
                <a:solidFill>
                  <a:schemeClr val="accent1">
                    <a:lumMod val="75000"/>
                  </a:schemeClr>
                </a:solidFill>
                <a:ea typeface="Verdana" panose="020B0604030504040204" pitchFamily="34" charset="0"/>
                <a:cs typeface="Verdana" panose="020B0604030504040204" pitchFamily="34" charset="0"/>
              </a:rPr>
              <a:t>με στόχο την: </a:t>
            </a:r>
          </a:p>
          <a:p>
            <a:endParaRPr lang="el-GR" sz="2400" dirty="0" smtClean="0">
              <a:solidFill>
                <a:schemeClr val="accent1">
                  <a:lumMod val="75000"/>
                </a:schemeClr>
              </a:solidFill>
              <a:ea typeface="Verdana" panose="020B0604030504040204" pitchFamily="34" charset="0"/>
              <a:cs typeface="Verdana" panose="020B0604030504040204" pitchFamily="34" charset="0"/>
            </a:endParaRPr>
          </a:p>
          <a:p>
            <a:pPr>
              <a:buFont typeface="Arial" pitchFamily="34" charset="0"/>
              <a:buChar char="•"/>
            </a:pPr>
            <a:r>
              <a:rPr lang="el-GR" sz="2400" b="1" dirty="0" smtClean="0">
                <a:solidFill>
                  <a:schemeClr val="accent1">
                    <a:lumMod val="75000"/>
                  </a:schemeClr>
                </a:solidFill>
                <a:ea typeface="Verdana" panose="020B0604030504040204" pitchFamily="34" charset="0"/>
                <a:cs typeface="Verdana" panose="020B0604030504040204" pitchFamily="34" charset="0"/>
              </a:rPr>
              <a:t>αναγνώριση και προσδιορισμό </a:t>
            </a:r>
            <a:r>
              <a:rPr lang="el-GR" sz="2400" dirty="0" smtClean="0">
                <a:solidFill>
                  <a:schemeClr val="accent1">
                    <a:lumMod val="75000"/>
                  </a:schemeClr>
                </a:solidFill>
                <a:ea typeface="Verdana" panose="020B0604030504040204" pitchFamily="34" charset="0"/>
                <a:cs typeface="Verdana" panose="020B0604030504040204" pitchFamily="34" charset="0"/>
              </a:rPr>
              <a:t>των εξατομικευμένων κινητικών προβλημάτων του μαθητή και </a:t>
            </a:r>
          </a:p>
          <a:p>
            <a:pPr>
              <a:buFont typeface="Arial" pitchFamily="34" charset="0"/>
              <a:buChar char="•"/>
            </a:pPr>
            <a:r>
              <a:rPr lang="el-GR" sz="2400" dirty="0" smtClean="0">
                <a:solidFill>
                  <a:schemeClr val="accent1">
                    <a:lumMod val="75000"/>
                  </a:schemeClr>
                </a:solidFill>
                <a:ea typeface="Verdana" panose="020B0604030504040204" pitchFamily="34" charset="0"/>
                <a:cs typeface="Verdana" panose="020B0604030504040204" pitchFamily="34" charset="0"/>
              </a:rPr>
              <a:t>εφαρμογή διδακτικής προσέγγισης για την </a:t>
            </a:r>
            <a:r>
              <a:rPr lang="el-GR" sz="2400" b="1" dirty="0" smtClean="0">
                <a:solidFill>
                  <a:schemeClr val="accent1">
                    <a:lumMod val="75000"/>
                  </a:schemeClr>
                </a:solidFill>
                <a:ea typeface="Verdana" panose="020B0604030504040204" pitchFamily="34" charset="0"/>
                <a:cs typeface="Verdana" panose="020B0604030504040204" pitchFamily="34" charset="0"/>
              </a:rPr>
              <a:t>αντιμετώπιση</a:t>
            </a:r>
            <a:r>
              <a:rPr lang="el-GR" sz="2400" dirty="0" smtClean="0">
                <a:solidFill>
                  <a:schemeClr val="accent1">
                    <a:lumMod val="75000"/>
                  </a:schemeClr>
                </a:solidFill>
                <a:ea typeface="Verdana" panose="020B0604030504040204" pitchFamily="34" charset="0"/>
                <a:cs typeface="Verdana" panose="020B0604030504040204" pitchFamily="34" charset="0"/>
              </a:rPr>
              <a:t> και την, όσο το δυνατόν γίνεται, </a:t>
            </a:r>
            <a:r>
              <a:rPr lang="el-GR" sz="2400" b="1" dirty="0" smtClean="0">
                <a:solidFill>
                  <a:schemeClr val="accent1">
                    <a:lumMod val="75000"/>
                  </a:schemeClr>
                </a:solidFill>
                <a:ea typeface="Verdana" panose="020B0604030504040204" pitchFamily="34" charset="0"/>
                <a:cs typeface="Verdana" panose="020B0604030504040204" pitchFamily="34" charset="0"/>
              </a:rPr>
              <a:t>βελτίωση </a:t>
            </a:r>
            <a:r>
              <a:rPr lang="el-GR" sz="2400" dirty="0" smtClean="0">
                <a:solidFill>
                  <a:schemeClr val="accent1">
                    <a:lumMod val="75000"/>
                  </a:schemeClr>
                </a:solidFill>
                <a:ea typeface="Verdana" panose="020B0604030504040204" pitchFamily="34" charset="0"/>
                <a:cs typeface="Verdana" panose="020B0604030504040204" pitchFamily="34" charset="0"/>
              </a:rPr>
              <a:t>του προβλήματος.</a:t>
            </a:r>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785786" y="1571612"/>
            <a:ext cx="7500990" cy="4093428"/>
          </a:xfrm>
          <a:prstGeom prst="rect">
            <a:avLst/>
          </a:prstGeom>
        </p:spPr>
        <p:txBody>
          <a:bodyPr wrap="square">
            <a:spAutoFit/>
          </a:bodyPr>
          <a:lstStyle/>
          <a:p>
            <a:endParaRPr lang="el-GR" sz="2000" dirty="0" smtClean="0">
              <a:latin typeface="Verdana" panose="020B0604030504040204" pitchFamily="34" charset="0"/>
              <a:ea typeface="Verdana" panose="020B0604030504040204" pitchFamily="34" charset="0"/>
              <a:cs typeface="Verdana" panose="020B0604030504040204" pitchFamily="34" charset="0"/>
            </a:endParaRPr>
          </a:p>
          <a:p>
            <a:r>
              <a:rPr lang="el-GR" sz="2000" u="sng"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Να χρησιμοποιηθεί για την εκπαίδευση των </a:t>
            </a:r>
            <a:r>
              <a:rPr lang="el-GR" sz="2000" b="1"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γονιών </a:t>
            </a:r>
            <a:r>
              <a:rPr lang="el-GR"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με στόχο την ευαισθητοποίηση των γονέων όλων των μαθητών σε σχέση με θέματα προβλημάτων προσβασιμότητας στο σπίτι, στο σχολικό περιβάλλον, αλλά και στην ευρύτερη περιοχή. </a:t>
            </a:r>
          </a:p>
          <a:p>
            <a:endParaRPr lang="el-GR"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l-GR"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Ειδικά για τους </a:t>
            </a:r>
            <a:r>
              <a:rPr lang="el-GR" sz="2000" b="1"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γονείς των μαθητών με κινητικές αναπηρίες</a:t>
            </a:r>
            <a:r>
              <a:rPr lang="el-GR"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πρόσθετος στόχος είναι η ενημέρωση και η παρότρυνση μεθοδευμένης υποστήριξης των παιδιών τους για τη βέλτιστη αντιμετώπιση του προβλήματος, τόσο με τη χρήση υποστηρικτικών εργαλείων όσο και με συμβουλευτική υποστήριξη.</a:t>
            </a:r>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5536" y="1412776"/>
            <a:ext cx="8229600" cy="3940209"/>
          </a:xfrm>
        </p:spPr>
        <p:txBody>
          <a:bodyPr>
            <a:normAutofit/>
          </a:bodyPr>
          <a:lstStyle/>
          <a:p>
            <a:pPr algn="ctr">
              <a:buNone/>
            </a:pPr>
            <a:r>
              <a:rPr lang="el-GR" sz="2000" b="1" dirty="0" smtClean="0">
                <a:solidFill>
                  <a:schemeClr val="tx2"/>
                </a:solidFill>
                <a:effectLst>
                  <a:outerShdw blurRad="38100" dist="38100" dir="2700000" algn="tl">
                    <a:srgbClr val="000000">
                      <a:alpha val="43137"/>
                    </a:srgbClr>
                  </a:outerShdw>
                </a:effectLst>
                <a:cs typeface="Arial" pitchFamily="34" charset="0"/>
              </a:rPr>
              <a:t>Περιλαμβάνει </a:t>
            </a:r>
          </a:p>
          <a:p>
            <a:r>
              <a:rPr lang="el-GR" sz="2000" b="1" dirty="0" smtClean="0">
                <a:solidFill>
                  <a:schemeClr val="accent1">
                    <a:lumMod val="75000"/>
                  </a:schemeClr>
                </a:solidFill>
                <a:cs typeface="Arial" pitchFamily="34" charset="0"/>
              </a:rPr>
              <a:t>Βιβλίο εκπαιδευτικού  με ατομικά / ομαδικά φύλλα εργασιών  για τους μαθητές και τους γονείς</a:t>
            </a:r>
          </a:p>
          <a:p>
            <a:r>
              <a:rPr lang="el-GR" sz="2000" b="1" dirty="0" err="1" smtClean="0">
                <a:solidFill>
                  <a:schemeClr val="accent1">
                    <a:lumMod val="75000"/>
                  </a:schemeClr>
                </a:solidFill>
                <a:effectLst>
                  <a:outerShdw blurRad="38100" dist="38100" dir="2700000" algn="tl">
                    <a:srgbClr val="000000">
                      <a:alpha val="43137"/>
                    </a:srgbClr>
                  </a:outerShdw>
                </a:effectLst>
              </a:rPr>
              <a:t>Προσβάσιμες</a:t>
            </a:r>
            <a:r>
              <a:rPr lang="el-GR" sz="2000" b="1" dirty="0" smtClean="0">
                <a:solidFill>
                  <a:schemeClr val="accent1">
                    <a:lumMod val="75000"/>
                  </a:schemeClr>
                </a:solidFill>
              </a:rPr>
              <a:t> ψηφιακές δραστηριότητες και </a:t>
            </a:r>
          </a:p>
          <a:p>
            <a:r>
              <a:rPr lang="el-GR" sz="2000" b="1" dirty="0">
                <a:solidFill>
                  <a:schemeClr val="accent1">
                    <a:lumMod val="75000"/>
                  </a:schemeClr>
                </a:solidFill>
              </a:rPr>
              <a:t>Ψ</a:t>
            </a:r>
            <a:r>
              <a:rPr lang="el-GR" sz="2000" b="1" dirty="0" smtClean="0">
                <a:solidFill>
                  <a:schemeClr val="accent1">
                    <a:lumMod val="75000"/>
                  </a:schemeClr>
                </a:solidFill>
              </a:rPr>
              <a:t>ηφιακά εργαλεία αξιολόγησης δεξιοτήτων κινητικότητας και προσανατολισμού και καθημερινής διαβίωσης</a:t>
            </a:r>
            <a:endParaRPr lang="el-GR" sz="2000" b="1" dirty="0" smtClean="0">
              <a:solidFill>
                <a:schemeClr val="accent1">
                  <a:lumMod val="75000"/>
                </a:schemeClr>
              </a:solidFill>
              <a:effectLst>
                <a:outerShdw blurRad="38100" dist="38100" dir="2700000" algn="tl">
                  <a:srgbClr val="000000">
                    <a:alpha val="43137"/>
                  </a:srgbClr>
                </a:outerShdw>
              </a:effectLst>
              <a:cs typeface="Arial" pitchFamily="34" charset="0"/>
            </a:endParaRPr>
          </a:p>
          <a:p>
            <a:pPr>
              <a:buNone/>
            </a:pPr>
            <a:endParaRPr lang="el-GR" sz="2000" b="1" dirty="0" smtClean="0">
              <a:solidFill>
                <a:schemeClr val="tx2"/>
              </a:solidFill>
              <a:effectLst>
                <a:outerShdw blurRad="38100" dist="38100" dir="2700000" algn="tl">
                  <a:srgbClr val="000000">
                    <a:alpha val="43137"/>
                  </a:srgbClr>
                </a:outerShdw>
              </a:effectLst>
              <a:cs typeface="Arial" pitchFamily="34" charset="0"/>
            </a:endParaRPr>
          </a:p>
          <a:p>
            <a:pPr>
              <a:buNone/>
            </a:pPr>
            <a:endParaRPr lang="el-GR" sz="2000" b="1" dirty="0" smtClean="0">
              <a:solidFill>
                <a:schemeClr val="tx2"/>
              </a:solidFill>
              <a:effectLst>
                <a:outerShdw blurRad="38100" dist="38100" dir="2700000" algn="tl">
                  <a:srgbClr val="000000">
                    <a:alpha val="43137"/>
                  </a:srgbClr>
                </a:outerShdw>
              </a:effectLst>
              <a:cs typeface="Arial" pitchFamily="34" charset="0"/>
            </a:endParaRPr>
          </a:p>
          <a:p>
            <a:pPr>
              <a:buNone/>
            </a:pPr>
            <a:endParaRPr lang="el-GR" sz="2000" b="1" dirty="0" smtClean="0">
              <a:solidFill>
                <a:schemeClr val="tx2"/>
              </a:solidFill>
              <a:effectLst>
                <a:outerShdw blurRad="38100" dist="38100" dir="2700000" algn="tl">
                  <a:srgbClr val="000000">
                    <a:alpha val="43137"/>
                  </a:srgbClr>
                </a:outerShdw>
              </a:effectLst>
              <a:cs typeface="Arial" pitchFamily="34" charset="0"/>
            </a:endParaRPr>
          </a:p>
        </p:txBody>
      </p:sp>
      <p:sp>
        <p:nvSpPr>
          <p:cNvPr id="2" name="1 - Τίτλος"/>
          <p:cNvSpPr>
            <a:spLocks noGrp="1"/>
          </p:cNvSpPr>
          <p:nvPr>
            <p:ph type="title"/>
          </p:nvPr>
        </p:nvSpPr>
        <p:spPr>
          <a:xfrm>
            <a:off x="642910" y="642918"/>
            <a:ext cx="8229600" cy="714380"/>
          </a:xfrm>
        </p:spPr>
        <p:txBody>
          <a:bodyPr>
            <a:normAutofit fontScale="90000"/>
          </a:bodyPr>
          <a:lstStyle/>
          <a:p>
            <a:pPr algn="ctr"/>
            <a:r>
              <a:rPr lang="el-GR" dirty="0" smtClean="0">
                <a:effectLst>
                  <a:outerShdw blurRad="38100" dist="38100" dir="2700000" algn="tl">
                    <a:srgbClr val="000000">
                      <a:alpha val="43137"/>
                    </a:srgbClr>
                  </a:outerShdw>
                </a:effectLst>
                <a:latin typeface="+mn-lt"/>
                <a:cs typeface="Arial" pitchFamily="34" charset="0"/>
              </a:rPr>
              <a:t>ΕΚΠΑΙΔΕΥΤΙΚΟ </a:t>
            </a:r>
            <a:r>
              <a:rPr lang="el-GR" kern="1200" dirty="0" smtClean="0">
                <a:effectLst>
                  <a:outerShdw blurRad="38100" dist="38100" dir="2700000" algn="tl">
                    <a:srgbClr val="000000">
                      <a:alpha val="43137"/>
                    </a:srgbClr>
                  </a:outerShdw>
                </a:effectLst>
                <a:latin typeface="+mn-lt"/>
                <a:ea typeface="+mj-ea"/>
                <a:cs typeface="Arial" pitchFamily="34" charset="0"/>
              </a:rPr>
              <a:t>ΥΛΙΚΟ</a:t>
            </a:r>
          </a:p>
          <a:p>
            <a:r>
              <a:rPr lang="el-GR" sz="2800" kern="1200" dirty="0" smtClean="0">
                <a:effectLst>
                  <a:outerShdw blurRad="38100" dist="38100" dir="2700000" algn="tl">
                    <a:srgbClr val="000000">
                      <a:alpha val="43137"/>
                    </a:srgbClr>
                  </a:outerShdw>
                </a:effectLst>
                <a:latin typeface="+mn-lt"/>
                <a:ea typeface="+mj-ea"/>
                <a:cs typeface="Arial" pitchFamily="34" charset="0"/>
              </a:rPr>
              <a:t>	</a:t>
            </a:r>
            <a:endParaRPr lang="el-GR" sz="2800" dirty="0">
              <a:effectLst>
                <a:outerShdw blurRad="38100" dist="38100" dir="2700000" algn="tl">
                  <a:srgbClr val="000000">
                    <a:alpha val="43137"/>
                  </a:srgbClr>
                </a:outerShdw>
              </a:effectLst>
              <a:latin typeface="+mn-lt"/>
              <a:cs typeface="Arial" pitchFamily="34" charset="0"/>
            </a:endParaRPr>
          </a:p>
        </p:txBody>
      </p:sp>
      <p:sp>
        <p:nvSpPr>
          <p:cNvPr id="26626" name="AutoShape 2" descr="Αποτέλεσμα εικόνας για BIBL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sp>
        <p:nvSpPr>
          <p:cNvPr id="26628" name="AutoShape 4" descr="Αποτέλεσμα εικόνας για BIBLI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dirty="0"/>
          </a:p>
        </p:txBody>
      </p:sp>
      <p:pic>
        <p:nvPicPr>
          <p:cNvPr id="9" name="Picture 8"/>
          <p:cNvPicPr/>
          <p:nvPr/>
        </p:nvPicPr>
        <p:blipFill rotWithShape="1">
          <a:blip r:embed="rId2" cstate="print">
            <a:extLst>
              <a:ext uri="{28A0092B-C50C-407E-A947-70E740481C1C}">
                <a14:useLocalDpi xmlns:a14="http://schemas.microsoft.com/office/drawing/2010/main" xmlns="" val="0"/>
              </a:ext>
            </a:extLst>
          </a:blip>
          <a:srcRect l="11361" t="4980" r="10834"/>
          <a:stretch/>
        </p:blipFill>
        <p:spPr bwMode="auto">
          <a:xfrm>
            <a:off x="2483768" y="3645024"/>
            <a:ext cx="4464496" cy="2952328"/>
          </a:xfrm>
          <a:prstGeom prst="rect">
            <a:avLst/>
          </a:prstGeom>
          <a:ln>
            <a:noFill/>
          </a:ln>
          <a:extLst>
            <a:ext uri="{53640926-AAD7-44D8-BBD7-CCE9431645EC}">
              <a14:shadowObscured xmlns:a14="http://schemas.microsoft.com/office/drawing/2010/main" xmlns=""/>
            </a:ext>
          </a:extLst>
        </p:spPr>
      </p:pic>
    </p:spTree>
  </p:cSld>
  <p:clrMapOvr>
    <a:masterClrMapping/>
  </p:clrMapOvr>
  <p:transition>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357290" y="500042"/>
            <a:ext cx="6572296" cy="707886"/>
          </a:xfrm>
          <a:prstGeom prst="rect">
            <a:avLst/>
          </a:prstGeom>
        </p:spPr>
        <p:txBody>
          <a:bodyPr wrap="square">
            <a:spAutoFit/>
          </a:bodyPr>
          <a:lstStyle/>
          <a:p>
            <a:pPr algn="ctr"/>
            <a:r>
              <a:rPr lang="en-US" sz="4000" b="1" dirty="0" smtClean="0">
                <a:solidFill>
                  <a:schemeClr val="accent1">
                    <a:lumMod val="75000"/>
                  </a:schemeClr>
                </a:solidFill>
              </a:rPr>
              <a:t>B</a:t>
            </a:r>
            <a:r>
              <a:rPr lang="el-GR" sz="4000" b="1" dirty="0" err="1" smtClean="0">
                <a:solidFill>
                  <a:schemeClr val="accent1">
                    <a:lumMod val="75000"/>
                  </a:schemeClr>
                </a:solidFill>
              </a:rPr>
              <a:t>ιβλίο</a:t>
            </a:r>
            <a:r>
              <a:rPr lang="el-GR" sz="4000" b="1" dirty="0" smtClean="0">
                <a:solidFill>
                  <a:schemeClr val="accent1">
                    <a:lumMod val="75000"/>
                  </a:schemeClr>
                </a:solidFill>
              </a:rPr>
              <a:t> του εκπαιδευτικού</a:t>
            </a:r>
            <a:endParaRPr lang="el-GR" sz="4000" b="1" dirty="0">
              <a:solidFill>
                <a:schemeClr val="accent1">
                  <a:lumMod val="75000"/>
                </a:schemeClr>
              </a:solidFill>
            </a:endParaRPr>
          </a:p>
        </p:txBody>
      </p:sp>
      <p:sp>
        <p:nvSpPr>
          <p:cNvPr id="5" name="4 - Ορθογώνιο"/>
          <p:cNvSpPr/>
          <p:nvPr/>
        </p:nvSpPr>
        <p:spPr>
          <a:xfrm>
            <a:off x="571472" y="1357298"/>
            <a:ext cx="8215370" cy="2923877"/>
          </a:xfrm>
          <a:prstGeom prst="rect">
            <a:avLst/>
          </a:prstGeom>
        </p:spPr>
        <p:txBody>
          <a:bodyPr wrap="square">
            <a:spAutoFit/>
          </a:bodyPr>
          <a:lstStyle/>
          <a:p>
            <a:pPr marL="285750" indent="-285750">
              <a:buFont typeface="Wingdings" panose="05000000000000000000" pitchFamily="2" charset="2"/>
              <a:buChar char="Ø"/>
            </a:pPr>
            <a:r>
              <a:rPr lang="el-GR" dirty="0" smtClean="0">
                <a:latin typeface="Verdana" panose="020B0604030504040204" pitchFamily="34" charset="0"/>
                <a:ea typeface="Verdana" panose="020B0604030504040204" pitchFamily="34" charset="0"/>
                <a:cs typeface="Verdana" panose="020B0604030504040204" pitchFamily="34" charset="0"/>
              </a:rPr>
              <a:t>Θεωρητικό υπόβαθρο πάνω στο οποίο στηρίζεται η προσέγγιση του υλικού, </a:t>
            </a:r>
          </a:p>
          <a:p>
            <a:pPr marL="285750" indent="-285750">
              <a:buFont typeface="Wingdings" panose="05000000000000000000" pitchFamily="2" charset="2"/>
              <a:buChar char="Ø"/>
            </a:pPr>
            <a:r>
              <a:rPr lang="el-GR" dirty="0" smtClean="0">
                <a:latin typeface="Verdana" panose="020B0604030504040204" pitchFamily="34" charset="0"/>
                <a:ea typeface="Verdana" panose="020B0604030504040204" pitchFamily="34" charset="0"/>
                <a:cs typeface="Verdana" panose="020B0604030504040204" pitchFamily="34" charset="0"/>
              </a:rPr>
              <a:t>Μεθοδολογία που ακολουθείται, </a:t>
            </a:r>
          </a:p>
          <a:p>
            <a:pPr marL="285750" indent="-285750">
              <a:buFont typeface="Wingdings" panose="05000000000000000000" pitchFamily="2" charset="2"/>
              <a:buChar char="Ø"/>
            </a:pPr>
            <a:r>
              <a:rPr lang="el-GR" dirty="0" smtClean="0">
                <a:latin typeface="Verdana" panose="020B0604030504040204" pitchFamily="34" charset="0"/>
                <a:ea typeface="Verdana" panose="020B0604030504040204" pitchFamily="34" charset="0"/>
                <a:cs typeface="Verdana" panose="020B0604030504040204" pitchFamily="34" charset="0"/>
              </a:rPr>
              <a:t>Εργαλεία αξιολόγησης των δεξιοτήτων κινητικότητας και προσανατολισμού και καθημερινής διαβίωσης, </a:t>
            </a:r>
          </a:p>
          <a:p>
            <a:pPr marL="285750" indent="-285750">
              <a:buFont typeface="Wingdings" panose="05000000000000000000" pitchFamily="2" charset="2"/>
              <a:buChar char="Ø"/>
            </a:pPr>
            <a:r>
              <a:rPr lang="el-GR" dirty="0" smtClean="0">
                <a:latin typeface="Verdana" panose="020B0604030504040204" pitchFamily="34" charset="0"/>
                <a:ea typeface="Verdana" panose="020B0604030504040204" pitchFamily="34" charset="0"/>
                <a:cs typeface="Verdana" panose="020B0604030504040204" pitchFamily="34" charset="0"/>
              </a:rPr>
              <a:t>Περιγραφή των διδακτικών ενοτήτων με τις προτεινόμενες δραστηριότητες ανά μάθημα, 9  συναντήσεις για τους μαθητές  και 2 συναντήσεις με τους γονείς των μαθητών </a:t>
            </a:r>
          </a:p>
          <a:p>
            <a:pPr marL="285750" indent="-285750">
              <a:buFont typeface="Wingdings" panose="05000000000000000000" pitchFamily="2" charset="2"/>
              <a:buChar char="Ø"/>
            </a:pPr>
            <a:r>
              <a:rPr lang="el-GR" dirty="0" smtClean="0">
                <a:latin typeface="Verdana" panose="020B0604030504040204" pitchFamily="34" charset="0"/>
                <a:ea typeface="Verdana" panose="020B0604030504040204" pitchFamily="34" charset="0"/>
                <a:cs typeface="Verdana" panose="020B0604030504040204" pitchFamily="34" charset="0"/>
              </a:rPr>
              <a:t>Παραρτήματα, τα οποία αξιοποιούνται στις δραστηριότητες και </a:t>
            </a:r>
          </a:p>
          <a:p>
            <a:pPr marL="285750" indent="-285750">
              <a:buFont typeface="Wingdings" panose="05000000000000000000" pitchFamily="2" charset="2"/>
              <a:buChar char="Ø"/>
            </a:pPr>
            <a:r>
              <a:rPr lang="el-GR" dirty="0" smtClean="0">
                <a:latin typeface="Verdana" panose="020B0604030504040204" pitchFamily="34" charset="0"/>
                <a:ea typeface="Verdana" panose="020B0604030504040204" pitchFamily="34" charset="0"/>
                <a:cs typeface="Verdana" panose="020B0604030504040204" pitchFamily="34" charset="0"/>
              </a:rPr>
              <a:t>Βιβλιογραφία. </a:t>
            </a:r>
          </a:p>
        </p:txBody>
      </p:sp>
      <p:sp>
        <p:nvSpPr>
          <p:cNvPr id="6" name="5 - Ορθογώνιο"/>
          <p:cNvSpPr/>
          <p:nvPr/>
        </p:nvSpPr>
        <p:spPr>
          <a:xfrm>
            <a:off x="642910" y="4286256"/>
            <a:ext cx="7715304" cy="1477328"/>
          </a:xfrm>
          <a:prstGeom prst="rect">
            <a:avLst/>
          </a:prstGeom>
        </p:spPr>
        <p:txBody>
          <a:bodyPr wrap="square">
            <a:spAutoFit/>
          </a:bodyPr>
          <a:lstStyle/>
          <a:p>
            <a:r>
              <a:rPr lang="el-GR" i="1" u="sng" dirty="0" smtClean="0">
                <a:latin typeface="Verdana" panose="020B0604030504040204" pitchFamily="34" charset="0"/>
                <a:ea typeface="Verdana" panose="020B0604030504040204" pitchFamily="34" charset="0"/>
                <a:cs typeface="Verdana" panose="020B0604030504040204" pitchFamily="34" charset="0"/>
              </a:rPr>
              <a:t>3 μορφές</a:t>
            </a:r>
          </a:p>
          <a:p>
            <a:endParaRPr lang="el-GR" i="1" u="sng" dirty="0" smtClean="0">
              <a:latin typeface="Verdana" panose="020B0604030504040204" pitchFamily="34" charset="0"/>
              <a:ea typeface="Verdana" panose="020B0604030504040204" pitchFamily="34" charset="0"/>
              <a:cs typeface="Verdana" panose="020B0604030504040204" pitchFamily="34" charset="0"/>
            </a:endParaRPr>
          </a:p>
          <a:p>
            <a:pPr>
              <a:buFont typeface="Arial" pitchFamily="34" charset="0"/>
              <a:buChar char="•"/>
            </a:pPr>
            <a:r>
              <a:rPr lang="el-GR" dirty="0" smtClean="0">
                <a:latin typeface="Verdana" panose="020B0604030504040204" pitchFamily="34" charset="0"/>
                <a:ea typeface="Verdana" panose="020B0604030504040204" pitchFamily="34" charset="0"/>
                <a:cs typeface="Verdana" panose="020B0604030504040204" pitchFamily="34" charset="0"/>
              </a:rPr>
              <a:t>Έντυπο υλικό,</a:t>
            </a:r>
          </a:p>
          <a:p>
            <a:pPr>
              <a:buFont typeface="Arial" pitchFamily="34" charset="0"/>
              <a:buChar char="•"/>
            </a:pPr>
            <a:r>
              <a:rPr lang="el-GR" dirty="0" smtClean="0">
                <a:latin typeface="Verdana" panose="020B0604030504040204" pitchFamily="34" charset="0"/>
                <a:ea typeface="Verdana" panose="020B0604030504040204" pitchFamily="34" charset="0"/>
                <a:cs typeface="Verdana" panose="020B0604030504040204" pitchFamily="34" charset="0"/>
              </a:rPr>
              <a:t>Μορφή ηλεκτρονικού αρχείου Word</a:t>
            </a:r>
          </a:p>
          <a:p>
            <a:pPr>
              <a:buFont typeface="Arial" pitchFamily="34" charset="0"/>
              <a:buChar char="•"/>
            </a:pPr>
            <a:r>
              <a:rPr lang="el-GR" dirty="0" smtClean="0">
                <a:latin typeface="Verdana" panose="020B0604030504040204" pitchFamily="34" charset="0"/>
                <a:ea typeface="Verdana" panose="020B0604030504040204" pitchFamily="34" charset="0"/>
                <a:cs typeface="Verdana" panose="020B0604030504040204" pitchFamily="34" charset="0"/>
              </a:rPr>
              <a:t>Μορφή ηλεκτρονικού αρχείου </a:t>
            </a:r>
            <a:r>
              <a:rPr lang="el-GR" dirty="0" err="1" smtClean="0">
                <a:latin typeface="Verdana" panose="020B0604030504040204" pitchFamily="34" charset="0"/>
                <a:ea typeface="Verdana" panose="020B0604030504040204" pitchFamily="34" charset="0"/>
                <a:cs typeface="Verdana" panose="020B0604030504040204" pitchFamily="34" charset="0"/>
              </a:rPr>
              <a:t>pdf</a:t>
            </a:r>
            <a:r>
              <a:rPr lang="el-GR" dirty="0" smtClean="0">
                <a:latin typeface="Verdana" panose="020B0604030504040204" pitchFamily="34" charset="0"/>
                <a:ea typeface="Verdana" panose="020B0604030504040204" pitchFamily="34" charset="0"/>
                <a:cs typeface="Verdana" panose="020B0604030504040204" pitchFamily="34" charset="0"/>
              </a:rPr>
              <a:t> </a:t>
            </a:r>
            <a:endParaRPr lang="el-GR" dirty="0">
              <a:latin typeface="Verdana" panose="020B0604030504040204" pitchFamily="34" charset="0"/>
              <a:ea typeface="Verdana" panose="020B0604030504040204" pitchFamily="34" charset="0"/>
              <a:cs typeface="Verdana" panose="020B0604030504040204" pitchFamily="34" charset="0"/>
            </a:endParaRPr>
          </a:p>
        </p:txBody>
      </p:sp>
      <p:pic>
        <p:nvPicPr>
          <p:cNvPr id="7" name="6 - Εικόνα" descr="αρχείο λήψης (1).jpg"/>
          <p:cNvPicPr>
            <a:picLocks noChangeAspect="1"/>
          </p:cNvPicPr>
          <p:nvPr/>
        </p:nvPicPr>
        <p:blipFill>
          <a:blip r:embed="rId2" cstate="print"/>
          <a:stretch>
            <a:fillRect/>
          </a:stretch>
        </p:blipFill>
        <p:spPr>
          <a:xfrm>
            <a:off x="5143504" y="4071942"/>
            <a:ext cx="2500330" cy="2002256"/>
          </a:xfrm>
          <a:prstGeom prst="rect">
            <a:avLst/>
          </a:prstGeom>
          <a:effectLst>
            <a:softEdge rad="63500"/>
          </a:effectLst>
        </p:spPr>
      </p:pic>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1500166" y="1071546"/>
            <a:ext cx="3571900" cy="707886"/>
          </a:xfrm>
          <a:prstGeom prst="rect">
            <a:avLst/>
          </a:prstGeom>
        </p:spPr>
        <p:txBody>
          <a:bodyPr wrap="square">
            <a:spAutoFit/>
          </a:bodyPr>
          <a:lstStyle/>
          <a:p>
            <a:pPr algn="ctr"/>
            <a:r>
              <a:rPr lang="en-US" sz="4000" b="1" dirty="0" smtClean="0">
                <a:solidFill>
                  <a:schemeClr val="accent1">
                    <a:lumMod val="75000"/>
                  </a:schemeClr>
                </a:solidFill>
              </a:rPr>
              <a:t>CD-ROM</a:t>
            </a:r>
            <a:r>
              <a:rPr lang="en-US" dirty="0" smtClean="0"/>
              <a:t> </a:t>
            </a:r>
            <a:endParaRPr lang="el-GR" dirty="0"/>
          </a:p>
        </p:txBody>
      </p:sp>
      <p:sp>
        <p:nvSpPr>
          <p:cNvPr id="5" name="4 - Ορθογώνιο"/>
          <p:cNvSpPr/>
          <p:nvPr/>
        </p:nvSpPr>
        <p:spPr>
          <a:xfrm>
            <a:off x="827584" y="1916832"/>
            <a:ext cx="5744680" cy="4308872"/>
          </a:xfrm>
          <a:prstGeom prst="rect">
            <a:avLst/>
          </a:prstGeom>
        </p:spPr>
        <p:txBody>
          <a:bodyPr wrap="square">
            <a:spAutoFit/>
          </a:bodyPr>
          <a:lstStyle/>
          <a:p>
            <a:endParaRPr lang="el-GR" dirty="0" smtClean="0"/>
          </a:p>
          <a:p>
            <a:pPr marL="342900" indent="-342900">
              <a:buFont typeface="Wingdings" panose="05000000000000000000" pitchFamily="2" charset="2"/>
              <a:buChar char="Ø"/>
            </a:pPr>
            <a:r>
              <a:rPr lang="el-GR" sz="2000" dirty="0" err="1" smtClean="0">
                <a:latin typeface="Verdana" panose="020B0604030504040204" pitchFamily="34" charset="0"/>
                <a:ea typeface="Verdana" panose="020B0604030504040204" pitchFamily="34" charset="0"/>
                <a:cs typeface="Verdana" panose="020B0604030504040204" pitchFamily="34" charset="0"/>
              </a:rPr>
              <a:t>Προσβάσιμες</a:t>
            </a:r>
            <a:r>
              <a:rPr lang="el-GR" sz="2000" dirty="0" smtClean="0">
                <a:latin typeface="Verdana" panose="020B0604030504040204" pitchFamily="34" charset="0"/>
                <a:ea typeface="Verdana" panose="020B0604030504040204" pitchFamily="34" charset="0"/>
                <a:cs typeface="Verdana" panose="020B0604030504040204" pitchFamily="34" charset="0"/>
              </a:rPr>
              <a:t> ψηφιακές δραστηριότητες </a:t>
            </a:r>
          </a:p>
          <a:p>
            <a:pPr marL="342900" indent="-342900">
              <a:buFont typeface="Wingdings" panose="05000000000000000000" pitchFamily="2" charset="2"/>
              <a:buChar char="Ø"/>
            </a:pPr>
            <a:endParaRPr lang="el-G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l-GR" sz="2000" dirty="0" smtClean="0">
                <a:latin typeface="Verdana" panose="020B0604030504040204" pitchFamily="34" charset="0"/>
                <a:ea typeface="Verdana" panose="020B0604030504040204" pitchFamily="34" charset="0"/>
                <a:cs typeface="Verdana" panose="020B0604030504040204" pitchFamily="34" charset="0"/>
              </a:rPr>
              <a:t>Ψηφιακά εργαλεία αξιολόγησης δεξιοτήτων προσανατολισμού, κινητικότητας και καθημερινής διαβίωσης </a:t>
            </a:r>
          </a:p>
          <a:p>
            <a:pPr marL="342900" indent="-342900">
              <a:buFont typeface="Wingdings" panose="05000000000000000000" pitchFamily="2" charset="2"/>
              <a:buChar char="Ø"/>
            </a:pPr>
            <a:endParaRPr lang="el-G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l-GR" sz="2000" dirty="0" smtClean="0">
                <a:latin typeface="Verdana" panose="020B0604030504040204" pitchFamily="34" charset="0"/>
                <a:ea typeface="Verdana" panose="020B0604030504040204" pitchFamily="34" charset="0"/>
                <a:cs typeface="Verdana" panose="020B0604030504040204" pitchFamily="34" charset="0"/>
              </a:rPr>
              <a:t>Δύο παρουσιάσεις υλικού δραστηριοτήτων και </a:t>
            </a:r>
          </a:p>
          <a:p>
            <a:pPr marL="342900" indent="-342900">
              <a:buFont typeface="Wingdings" panose="05000000000000000000" pitchFamily="2" charset="2"/>
              <a:buChar char="Ø"/>
            </a:pPr>
            <a:endParaRPr lang="el-GR" sz="2000" dirty="0" smtClean="0">
              <a:latin typeface="Verdana" panose="020B0604030504040204" pitchFamily="34" charset="0"/>
              <a:ea typeface="Verdana" panose="020B0604030504040204" pitchFamily="34" charset="0"/>
              <a:cs typeface="Verdana" panose="020B0604030504040204" pitchFamily="34" charset="0"/>
            </a:endParaRPr>
          </a:p>
          <a:p>
            <a:pPr marL="342900" indent="-342900">
              <a:buFont typeface="Wingdings" panose="05000000000000000000" pitchFamily="2" charset="2"/>
              <a:buChar char="Ø"/>
            </a:pPr>
            <a:r>
              <a:rPr lang="el-GR" sz="2000" dirty="0" smtClean="0">
                <a:latin typeface="Verdana" panose="020B0604030504040204" pitchFamily="34" charset="0"/>
                <a:ea typeface="Verdana" panose="020B0604030504040204" pitchFamily="34" charset="0"/>
                <a:cs typeface="Verdana" panose="020B0604030504040204" pitchFamily="34" charset="0"/>
              </a:rPr>
              <a:t>Εγχειρίδιο χρήσης του λογισμικού. </a:t>
            </a:r>
          </a:p>
          <a:p>
            <a:endParaRPr lang="el-GR" dirty="0" smtClean="0"/>
          </a:p>
          <a:p>
            <a:endParaRPr lang="el-GR" dirty="0"/>
          </a:p>
        </p:txBody>
      </p:sp>
      <p:pic>
        <p:nvPicPr>
          <p:cNvPr id="1026" name="Picture 2"/>
          <p:cNvPicPr>
            <a:picLocks noChangeAspect="1" noChangeArrowheads="1"/>
          </p:cNvPicPr>
          <p:nvPr/>
        </p:nvPicPr>
        <p:blipFill>
          <a:blip r:embed="rId2" cstate="print"/>
          <a:srcRect/>
          <a:stretch>
            <a:fillRect/>
          </a:stretch>
        </p:blipFill>
        <p:spPr bwMode="auto">
          <a:xfrm>
            <a:off x="6643702" y="714356"/>
            <a:ext cx="2171700" cy="581977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158" y="1643050"/>
            <a:ext cx="8143932" cy="4524315"/>
          </a:xfrm>
          <a:prstGeom prst="rect">
            <a:avLst/>
          </a:prstGeom>
        </p:spPr>
        <p:txBody>
          <a:bodyPr wrap="square">
            <a:spAutoFit/>
          </a:bodyPr>
          <a:lstStyle/>
          <a:p>
            <a:endParaRPr lang="el-GR" dirty="0" smtClean="0"/>
          </a:p>
          <a:p>
            <a:pPr>
              <a:buFont typeface="Arial" pitchFamily="34" charset="0"/>
              <a:buChar char="•"/>
            </a:pPr>
            <a:r>
              <a:rPr lang="el-GR" dirty="0" smtClean="0">
                <a:latin typeface="Verdana" panose="020B0604030504040204" pitchFamily="34" charset="0"/>
                <a:ea typeface="Verdana" panose="020B0604030504040204" pitchFamily="34" charset="0"/>
                <a:cs typeface="Verdana" panose="020B0604030504040204" pitchFamily="34" charset="0"/>
              </a:rPr>
              <a:t>Το εκπαιδευτικό υλικό περιλαμβάνει </a:t>
            </a:r>
            <a:r>
              <a:rPr lang="el-GR"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ομαδικές και ατομικές δραστηριότητες</a:t>
            </a:r>
            <a:r>
              <a:rPr lang="el-GR" b="1" dirty="0" smtClean="0">
                <a:latin typeface="Verdana" panose="020B0604030504040204" pitchFamily="34" charset="0"/>
                <a:ea typeface="Verdana" panose="020B0604030504040204" pitchFamily="34" charset="0"/>
                <a:cs typeface="Verdana" panose="020B0604030504040204" pitchFamily="34" charset="0"/>
              </a:rPr>
              <a:t>. </a:t>
            </a:r>
          </a:p>
          <a:p>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l-GR" dirty="0" smtClean="0">
                <a:latin typeface="Verdana" panose="020B0604030504040204" pitchFamily="34" charset="0"/>
                <a:ea typeface="Verdana" panose="020B0604030504040204" pitchFamily="34" charset="0"/>
                <a:cs typeface="Verdana" panose="020B0604030504040204" pitchFamily="34" charset="0"/>
              </a:rPr>
              <a:t>• Οι δραστηριότητες </a:t>
            </a:r>
            <a:r>
              <a:rPr lang="el-GR"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απευθύνονται στο σύνολο της τάξης</a:t>
            </a:r>
            <a:r>
              <a:rPr lang="el-GR" dirty="0" smtClean="0">
                <a:latin typeface="Verdana" panose="020B0604030504040204" pitchFamily="34" charset="0"/>
                <a:ea typeface="Verdana" panose="020B0604030504040204" pitchFamily="34" charset="0"/>
                <a:cs typeface="Verdana" panose="020B0604030504040204" pitchFamily="34" charset="0"/>
              </a:rPr>
              <a:t>, συμπεριλαμβανομένων των μαθητών με κινητικά προβλήματα με χρήση ειδικών ανά περίπτωση προσαρμογών. </a:t>
            </a:r>
          </a:p>
          <a:p>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l-GR" dirty="0" smtClean="0">
                <a:latin typeface="Verdana" panose="020B0604030504040204" pitchFamily="34" charset="0"/>
                <a:ea typeface="Verdana" panose="020B0604030504040204" pitchFamily="34" charset="0"/>
                <a:cs typeface="Verdana" panose="020B0604030504040204" pitchFamily="34" charset="0"/>
              </a:rPr>
              <a:t>• Οι δραστηριότητες συνδέονται με τα </a:t>
            </a:r>
            <a:r>
              <a:rPr lang="el-GR"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ερωτηματολόγια αξιολόγησης</a:t>
            </a:r>
            <a:r>
              <a:rPr lang="el-GR" dirty="0" smtClean="0">
                <a:latin typeface="Verdana" panose="020B0604030504040204" pitchFamily="34" charset="0"/>
                <a:ea typeface="Verdana" panose="020B0604030504040204" pitchFamily="34" charset="0"/>
                <a:cs typeface="Verdana" panose="020B0604030504040204" pitchFamily="34" charset="0"/>
              </a:rPr>
              <a:t>, τα οποία βοηθούν στο να ανιχνευτούν τυχόν κινητικές δυσλειτουργίες και τα προβλήματα που δημιουργούνται από αυτές, είτε κατά την εκτέλεση κάποιων δραστηριοτήτων, είτε στα πλαίσια της </a:t>
            </a:r>
            <a:r>
              <a:rPr lang="el-GR" b="1" i="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ανεξάρτητης διαβίωσης των παιδιών στο σχολικό περιβάλλον</a:t>
            </a:r>
            <a:r>
              <a:rPr lang="el-GR" dirty="0" smtClean="0">
                <a:latin typeface="Verdana" panose="020B0604030504040204" pitchFamily="34" charset="0"/>
                <a:ea typeface="Verdana" panose="020B0604030504040204" pitchFamily="34" charset="0"/>
                <a:cs typeface="Verdana" panose="020B0604030504040204" pitchFamily="34" charset="0"/>
              </a:rPr>
              <a:t>. </a:t>
            </a:r>
          </a:p>
          <a:p>
            <a:endParaRPr lang="el-GR" dirty="0" smtClean="0">
              <a:latin typeface="Verdana" panose="020B0604030504040204" pitchFamily="34" charset="0"/>
              <a:ea typeface="Verdana" panose="020B0604030504040204" pitchFamily="34" charset="0"/>
              <a:cs typeface="Verdana" panose="020B0604030504040204" pitchFamily="34" charset="0"/>
            </a:endParaRPr>
          </a:p>
          <a:p>
            <a:endParaRPr lang="el-GR"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755576" y="1988840"/>
            <a:ext cx="7643866" cy="2215991"/>
          </a:xfrm>
          <a:prstGeom prst="rect">
            <a:avLst/>
          </a:prstGeom>
        </p:spPr>
        <p:txBody>
          <a:bodyPr wrap="square">
            <a:spAutoFit/>
          </a:bodyPr>
          <a:lstStyle/>
          <a:p>
            <a:endParaRPr lang="el-GR" dirty="0" smtClean="0">
              <a:effectLst>
                <a:outerShdw blurRad="38100" dist="38100" dir="2700000" algn="tl">
                  <a:srgbClr val="000000">
                    <a:alpha val="43137"/>
                  </a:srgbClr>
                </a:outerShdw>
              </a:effectLst>
            </a:endParaRPr>
          </a:p>
          <a:p>
            <a:pPr algn="ctr"/>
            <a:r>
              <a:rPr lang="el-GR" sz="4000" b="1" i="1" dirty="0" smtClean="0">
                <a:solidFill>
                  <a:schemeClr val="tx2">
                    <a:lumMod val="60000"/>
                    <a:lumOff val="40000"/>
                  </a:schemeClr>
                </a:solidFill>
                <a:effectLst>
                  <a:outerShdw blurRad="38100" dist="38100" dir="2700000" algn="tl">
                    <a:srgbClr val="000000">
                      <a:alpha val="43137"/>
                    </a:srgbClr>
                  </a:outerShdw>
                </a:effectLst>
              </a:rPr>
              <a:t>Ο εκπαιδευτικός μπορεί να υλοποιήσει τις δραστηριότητες σύμφωνα με την κρίση του </a:t>
            </a:r>
          </a:p>
        </p:txBody>
      </p:sp>
    </p:spTree>
  </p:cSld>
  <p:clrMapOvr>
    <a:masterClrMapping/>
  </p:clrMapOvr>
  <p:transition>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28596" y="1643050"/>
            <a:ext cx="8215370" cy="1631216"/>
          </a:xfrm>
          <a:prstGeom prst="rect">
            <a:avLst/>
          </a:prstGeom>
        </p:spPr>
        <p:txBody>
          <a:bodyPr wrap="square">
            <a:spAutoFit/>
          </a:bodyPr>
          <a:lstStyle/>
          <a:p>
            <a:r>
              <a:rPr lang="el-GR" sz="2000" dirty="0" smtClean="0">
                <a:solidFill>
                  <a:schemeClr val="tx2">
                    <a:lumMod val="60000"/>
                    <a:lumOff val="40000"/>
                  </a:schemeClr>
                </a:solidFill>
              </a:rPr>
              <a:t>Μελέτη σε παιδιά προσχολικής ηλικίας έχει δείξει ότι οι </a:t>
            </a:r>
            <a:r>
              <a:rPr lang="el-GR" sz="2000" b="1" dirty="0" smtClean="0">
                <a:solidFill>
                  <a:schemeClr val="tx2">
                    <a:lumMod val="60000"/>
                    <a:lumOff val="40000"/>
                  </a:schemeClr>
                </a:solidFill>
              </a:rPr>
              <a:t>γονείς φαίνεται να ενδιαφέρονται περισσότερο για την πρόοδο του παιδιού τους στον τομέα του λόγου, ενώ ελλείμματα σε τομείς όπως είναι ο κινητικός συντονισμός ή η αυτοεξυπηρέτηση τους απασχολούν λιγότερο</a:t>
            </a:r>
            <a:r>
              <a:rPr lang="el-GR" sz="2000" dirty="0" smtClean="0">
                <a:solidFill>
                  <a:schemeClr val="tx2">
                    <a:lumMod val="60000"/>
                    <a:lumOff val="40000"/>
                  </a:schemeClr>
                </a:solidFill>
              </a:rPr>
              <a:t> (</a:t>
            </a:r>
            <a:r>
              <a:rPr lang="el-GR" sz="2000" dirty="0" err="1" smtClean="0">
                <a:solidFill>
                  <a:schemeClr val="tx2">
                    <a:lumMod val="60000"/>
                    <a:lumOff val="40000"/>
                  </a:schemeClr>
                </a:solidFill>
              </a:rPr>
              <a:t>Τζουβελέκης</a:t>
            </a:r>
            <a:r>
              <a:rPr lang="el-GR" sz="2000" dirty="0" smtClean="0">
                <a:solidFill>
                  <a:schemeClr val="tx2">
                    <a:lumMod val="60000"/>
                    <a:lumOff val="40000"/>
                  </a:schemeClr>
                </a:solidFill>
              </a:rPr>
              <a:t>, </a:t>
            </a:r>
            <a:r>
              <a:rPr lang="el-GR" sz="2000" dirty="0" err="1" smtClean="0">
                <a:solidFill>
                  <a:schemeClr val="tx2">
                    <a:lumMod val="60000"/>
                    <a:lumOff val="40000"/>
                  </a:schemeClr>
                </a:solidFill>
              </a:rPr>
              <a:t>Σκουρολιάκου</a:t>
            </a:r>
            <a:r>
              <a:rPr lang="el-GR" sz="2000" dirty="0" smtClean="0">
                <a:solidFill>
                  <a:schemeClr val="tx2">
                    <a:lumMod val="60000"/>
                    <a:lumOff val="40000"/>
                  </a:schemeClr>
                </a:solidFill>
              </a:rPr>
              <a:t> &amp; Σούμα, 2002) </a:t>
            </a:r>
            <a:endParaRPr lang="el-GR" sz="2000" dirty="0">
              <a:solidFill>
                <a:schemeClr val="tx2">
                  <a:lumMod val="60000"/>
                  <a:lumOff val="40000"/>
                </a:schemeClr>
              </a:solidFill>
            </a:endParaRPr>
          </a:p>
        </p:txBody>
      </p:sp>
      <p:sp>
        <p:nvSpPr>
          <p:cNvPr id="5" name="4 - Ορθογώνιο"/>
          <p:cNvSpPr/>
          <p:nvPr/>
        </p:nvSpPr>
        <p:spPr>
          <a:xfrm>
            <a:off x="500034" y="642918"/>
            <a:ext cx="8072494" cy="830997"/>
          </a:xfrm>
          <a:prstGeom prst="rect">
            <a:avLst/>
          </a:prstGeom>
        </p:spPr>
        <p:txBody>
          <a:bodyPr wrap="square">
            <a:spAutoFit/>
          </a:bodyPr>
          <a:lstStyle/>
          <a:p>
            <a:r>
              <a:rPr lang="el-GR" sz="2400" b="1" dirty="0" smtClean="0">
                <a:solidFill>
                  <a:schemeClr val="accent1">
                    <a:lumMod val="75000"/>
                  </a:schemeClr>
                </a:solidFill>
                <a:effectLst>
                  <a:outerShdw blurRad="38100" dist="38100" dir="2700000" algn="tl">
                    <a:srgbClr val="000000">
                      <a:alpha val="43137"/>
                    </a:srgbClr>
                  </a:outerShdw>
                </a:effectLst>
              </a:rPr>
              <a:t>Δελτίο Αξιολόγησης Δεξιοτήτων Κινητικότητας και Προσανατολισμού και Καθημερινής Διαβίωσης </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6" name="5 - Ορθογώνιο"/>
          <p:cNvSpPr/>
          <p:nvPr/>
        </p:nvSpPr>
        <p:spPr>
          <a:xfrm>
            <a:off x="395536" y="3356992"/>
            <a:ext cx="8429684" cy="1477328"/>
          </a:xfrm>
          <a:prstGeom prst="rect">
            <a:avLst/>
          </a:prstGeom>
        </p:spPr>
        <p:txBody>
          <a:bodyPr wrap="square">
            <a:spAutoFit/>
          </a:bodyPr>
          <a:lstStyle/>
          <a:p>
            <a:r>
              <a:rPr lang="el-GR" dirty="0" smtClean="0"/>
              <a:t>Το παιδί που ξεκινάει το σχολείο, σύμφωνα με τα αναπτυξιακά προφίλ (</a:t>
            </a:r>
            <a:r>
              <a:rPr lang="el-GR" dirty="0" err="1" smtClean="0"/>
              <a:t>Lingam</a:t>
            </a:r>
            <a:r>
              <a:rPr lang="el-GR" dirty="0" smtClean="0"/>
              <a:t>, 1987. </a:t>
            </a:r>
            <a:r>
              <a:rPr lang="el-GR" dirty="0" err="1" smtClean="0"/>
              <a:t>Illingworth</a:t>
            </a:r>
            <a:r>
              <a:rPr lang="el-GR" dirty="0" smtClean="0"/>
              <a:t>, 2001)  </a:t>
            </a:r>
            <a:r>
              <a:rPr lang="el-GR" b="1" u="sng" dirty="0" smtClean="0">
                <a:solidFill>
                  <a:schemeClr val="tx2">
                    <a:lumMod val="60000"/>
                    <a:lumOff val="40000"/>
                  </a:schemeClr>
                </a:solidFill>
              </a:rPr>
              <a:t>πρέπει να είναι ουσιαστικά και λειτουργικά ανεξάρτητο</a:t>
            </a:r>
            <a:r>
              <a:rPr lang="el-GR" dirty="0" smtClean="0"/>
              <a:t>. Συγκεκριμένα, ντύνεται μόνο του, είναι πλήρως ανεξάρτητο στην τουαλέτα, βουρτσίζει τα δόντια του, προετοιμάζει ελαφρύ γεύμα και δένει ή αρχίζει να δένει τα κορδόνια του.</a:t>
            </a:r>
            <a:endParaRPr lang="el-GR" dirty="0"/>
          </a:p>
        </p:txBody>
      </p:sp>
      <p:sp>
        <p:nvSpPr>
          <p:cNvPr id="7" name="6 - Ορθογώνιο"/>
          <p:cNvSpPr/>
          <p:nvPr/>
        </p:nvSpPr>
        <p:spPr>
          <a:xfrm>
            <a:off x="395536" y="4797152"/>
            <a:ext cx="8176422" cy="1200329"/>
          </a:xfrm>
          <a:prstGeom prst="rect">
            <a:avLst/>
          </a:prstGeom>
        </p:spPr>
        <p:txBody>
          <a:bodyPr wrap="square">
            <a:spAutoFit/>
          </a:bodyPr>
          <a:lstStyle/>
          <a:p>
            <a:r>
              <a:rPr lang="el-GR" dirty="0" smtClean="0"/>
              <a:t>Η </a:t>
            </a:r>
            <a:r>
              <a:rPr lang="el-GR" u="sng" dirty="0" smtClean="0">
                <a:solidFill>
                  <a:schemeClr val="accent1">
                    <a:lumMod val="75000"/>
                  </a:schemeClr>
                </a:solidFill>
              </a:rPr>
              <a:t>ικανότητα ενός παιδιού να αυτοεξυπηρετείται</a:t>
            </a:r>
            <a:r>
              <a:rPr lang="el-GR" dirty="0" smtClean="0"/>
              <a:t>, δηλαδή να είναι λειτουργικό σε βασικές δεξιότητες που αφορούν στην προσωπική περιποίηση, το ντύσιμο, την τουαλέτα, το φαγητό</a:t>
            </a:r>
            <a:r>
              <a:rPr lang="el-GR" dirty="0" smtClean="0">
                <a:solidFill>
                  <a:schemeClr val="accent1">
                    <a:lumMod val="75000"/>
                  </a:schemeClr>
                </a:solidFill>
              </a:rPr>
              <a:t>, </a:t>
            </a:r>
            <a:r>
              <a:rPr lang="el-GR" u="sng" dirty="0" smtClean="0">
                <a:solidFill>
                  <a:schemeClr val="accent1">
                    <a:lumMod val="75000"/>
                  </a:schemeClr>
                </a:solidFill>
              </a:rPr>
              <a:t>προϋποθέτει ανεπτυγμένες δεξιότητες στους λεπτούς χειρισμούς, στον οπτικοκινητικό συντονισμό και στον προσανατολισμό</a:t>
            </a:r>
            <a:r>
              <a:rPr lang="el-GR" u="sng" dirty="0" smtClean="0"/>
              <a:t>.</a:t>
            </a:r>
            <a:endParaRPr lang="el-GR" u="sng" dirty="0"/>
          </a:p>
        </p:txBody>
      </p:sp>
    </p:spTree>
  </p:cSld>
  <p:clrMapOvr>
    <a:masterClrMapping/>
  </p:clrMapOvr>
  <p:transition>
    <p:pull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642910" y="1500174"/>
            <a:ext cx="7643866" cy="1200329"/>
          </a:xfrm>
          <a:prstGeom prst="rect">
            <a:avLst/>
          </a:prstGeom>
        </p:spPr>
        <p:txBody>
          <a:bodyPr wrap="square">
            <a:spAutoFit/>
          </a:bodyPr>
          <a:lstStyle/>
          <a:p>
            <a:r>
              <a:rPr lang="el-GR" dirty="0" smtClean="0">
                <a:latin typeface="Verdana" panose="020B0604030504040204" pitchFamily="34" charset="0"/>
                <a:ea typeface="Verdana" panose="020B0604030504040204" pitchFamily="34" charset="0"/>
                <a:cs typeface="Verdana" panose="020B0604030504040204" pitchFamily="34" charset="0"/>
              </a:rPr>
              <a:t>Τα σχολεία και γενικότερα όλα τα δημόσια κτίρια θα πρέπει να είναι </a:t>
            </a:r>
            <a:r>
              <a:rPr lang="el-GR" dirty="0" err="1" smtClean="0">
                <a:latin typeface="Verdana" panose="020B0604030504040204" pitchFamily="34" charset="0"/>
                <a:ea typeface="Verdana" panose="020B0604030504040204" pitchFamily="34" charset="0"/>
                <a:cs typeface="Verdana" panose="020B0604030504040204" pitchFamily="34" charset="0"/>
              </a:rPr>
              <a:t>προσβάσιμα</a:t>
            </a:r>
            <a:r>
              <a:rPr lang="el-GR" dirty="0" smtClean="0">
                <a:latin typeface="Verdana" panose="020B0604030504040204" pitchFamily="34" charset="0"/>
                <a:ea typeface="Verdana" panose="020B0604030504040204" pitchFamily="34" charset="0"/>
                <a:cs typeface="Verdana" panose="020B0604030504040204" pitchFamily="34" charset="0"/>
              </a:rPr>
              <a:t> και να ακολουθούν τον ΓΟΚ Ν.2831/2000 (http://teeserver.tee.gr/online/afieromata/2000/2122/index.shtml, </a:t>
            </a:r>
            <a:r>
              <a:rPr lang="el-GR" dirty="0" err="1" smtClean="0">
                <a:latin typeface="Verdana" panose="020B0604030504040204" pitchFamily="34" charset="0"/>
                <a:ea typeface="Verdana" panose="020B0604030504040204" pitchFamily="34" charset="0"/>
                <a:cs typeface="Verdana" panose="020B0604030504040204" pitchFamily="34" charset="0"/>
              </a:rPr>
              <a:t>Γεωργοστάθη</a:t>
            </a:r>
            <a:r>
              <a:rPr lang="el-GR" dirty="0" smtClean="0">
                <a:latin typeface="Verdana" panose="020B0604030504040204" pitchFamily="34" charset="0"/>
                <a:ea typeface="Verdana" panose="020B0604030504040204" pitchFamily="34" charset="0"/>
                <a:cs typeface="Verdana" panose="020B0604030504040204" pitchFamily="34" charset="0"/>
              </a:rPr>
              <a:t> Ε. et. al, 2009) </a:t>
            </a:r>
            <a:endParaRPr lang="el-GR" dirty="0">
              <a:latin typeface="Verdana" panose="020B0604030504040204" pitchFamily="34" charset="0"/>
              <a:ea typeface="Verdana" panose="020B0604030504040204" pitchFamily="34" charset="0"/>
              <a:cs typeface="Verdana" panose="020B0604030504040204" pitchFamily="34" charset="0"/>
            </a:endParaRPr>
          </a:p>
        </p:txBody>
      </p:sp>
      <p:sp>
        <p:nvSpPr>
          <p:cNvPr id="6" name="5 - Ορθογώνιο"/>
          <p:cNvSpPr/>
          <p:nvPr/>
        </p:nvSpPr>
        <p:spPr>
          <a:xfrm>
            <a:off x="1500166" y="2928934"/>
            <a:ext cx="5857916" cy="2339102"/>
          </a:xfrm>
          <a:prstGeom prst="rect">
            <a:avLst/>
          </a:prstGeom>
          <a:solidFill>
            <a:schemeClr val="accent1">
              <a:lumMod val="20000"/>
              <a:lumOff val="80000"/>
            </a:schemeClr>
          </a:solidFill>
          <a:ln cmpd="dbl">
            <a:solidFill>
              <a:schemeClr val="tx1"/>
            </a:solidFill>
          </a:ln>
          <a:scene3d>
            <a:camera prst="orthographicFront"/>
            <a:lightRig rig="threePt" dir="t"/>
          </a:scene3d>
          <a:sp3d>
            <a:bevelT/>
          </a:sp3d>
        </p:spPr>
        <p:txBody>
          <a:bodyPr wrap="square">
            <a:spAutoFit/>
          </a:bodyPr>
          <a:lstStyle/>
          <a:p>
            <a:pPr algn="ctr"/>
            <a:r>
              <a:rPr lang="el-GR" sz="3200" dirty="0" smtClean="0">
                <a:solidFill>
                  <a:schemeClr val="tx2">
                    <a:lumMod val="75000"/>
                  </a:schemeClr>
                </a:solidFill>
              </a:rPr>
              <a:t>«Σχεδιάζοντας για όλους» </a:t>
            </a:r>
            <a:endParaRPr lang="en-US" sz="3200" dirty="0" smtClean="0">
              <a:solidFill>
                <a:schemeClr val="tx2">
                  <a:lumMod val="75000"/>
                </a:schemeClr>
              </a:solidFill>
            </a:endParaRPr>
          </a:p>
          <a:p>
            <a:pPr algn="ctr"/>
            <a:r>
              <a:rPr lang="el-GR" sz="3200" dirty="0" smtClean="0">
                <a:solidFill>
                  <a:schemeClr val="tx2">
                    <a:lumMod val="75000"/>
                  </a:schemeClr>
                </a:solidFill>
              </a:rPr>
              <a:t>Υπουργείου Περιβάλλοντος, Ενέργειας &amp; Κλιματικής Αλλαγής </a:t>
            </a:r>
            <a:endParaRPr lang="en-US" sz="3200" dirty="0" smtClean="0">
              <a:solidFill>
                <a:schemeClr val="tx2">
                  <a:lumMod val="75000"/>
                </a:schemeClr>
              </a:solidFill>
            </a:endParaRPr>
          </a:p>
          <a:p>
            <a:pPr algn="ctr"/>
            <a:endParaRPr lang="en-US" sz="3200" dirty="0" smtClean="0">
              <a:solidFill>
                <a:schemeClr val="tx2">
                  <a:lumMod val="75000"/>
                </a:schemeClr>
              </a:solidFill>
            </a:endParaRPr>
          </a:p>
          <a:p>
            <a:pPr algn="ctr"/>
            <a:r>
              <a:rPr lang="el-GR" dirty="0" smtClean="0">
                <a:solidFill>
                  <a:schemeClr val="tx2">
                    <a:lumMod val="75000"/>
                  </a:schemeClr>
                </a:solidFill>
              </a:rPr>
              <a:t>(http://www.minenv.gr/1/16/162/16203/g1620300.html) </a:t>
            </a:r>
            <a:endParaRPr lang="el-GR" dirty="0">
              <a:solidFill>
                <a:schemeClr val="tx2">
                  <a:lumMod val="75000"/>
                </a:schemeClr>
              </a:solidFill>
            </a:endParaRPr>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571472" y="2428868"/>
            <a:ext cx="3500462" cy="3293209"/>
          </a:xfrm>
          <a:prstGeom prst="rect">
            <a:avLst/>
          </a:prstGeom>
        </p:spPr>
        <p:txBody>
          <a:bodyPr wrap="square">
            <a:spAutoFit/>
          </a:bodyPr>
          <a:lstStyle/>
          <a:p>
            <a:r>
              <a:rPr lang="el-GR" sz="1600" dirty="0" smtClean="0"/>
              <a:t>Δείγμα χρωμάτων για την συμπλήρωση του ερωτηματολογίου: </a:t>
            </a:r>
          </a:p>
          <a:p>
            <a:r>
              <a:rPr lang="el-GR" sz="1600" dirty="0" smtClean="0">
                <a:solidFill>
                  <a:srgbClr val="00B050"/>
                </a:solidFill>
              </a:rPr>
              <a:t>Πράσινο </a:t>
            </a:r>
            <a:r>
              <a:rPr lang="el-GR" sz="1600" dirty="0" smtClean="0"/>
              <a:t>Ο μαθητής εκτελεί τη δραστηριότητα μόνος του χωρίς βοήθεια ( με ή χωρίς βοηθήματα) </a:t>
            </a:r>
          </a:p>
          <a:p>
            <a:r>
              <a:rPr lang="el-GR" sz="1600" dirty="0" smtClean="0">
                <a:solidFill>
                  <a:schemeClr val="accent1">
                    <a:lumMod val="75000"/>
                  </a:schemeClr>
                </a:solidFill>
              </a:rPr>
              <a:t>Μπλε </a:t>
            </a:r>
            <a:r>
              <a:rPr lang="el-GR" sz="1600" dirty="0" smtClean="0"/>
              <a:t>Ο μαθητής εκτελεί τη δραστηριότητα με μικρή βοήθεια, ή επίβλεψη και προφορικές οδηγίες </a:t>
            </a:r>
            <a:r>
              <a:rPr lang="el-GR" sz="1600" dirty="0" smtClean="0">
                <a:solidFill>
                  <a:srgbClr val="FFC000"/>
                </a:solidFill>
              </a:rPr>
              <a:t>Πορτοκαλί </a:t>
            </a:r>
            <a:r>
              <a:rPr lang="el-GR" sz="1600" dirty="0" smtClean="0"/>
              <a:t>Ο μαθητής χρειάζεται βοήθεια από άλλο άτομο για να εκτελέσει τη δραστηριότητα 	</a:t>
            </a:r>
          </a:p>
          <a:p>
            <a:r>
              <a:rPr lang="el-GR" sz="1600" dirty="0" smtClean="0">
                <a:solidFill>
                  <a:srgbClr val="FF0000"/>
                </a:solidFill>
              </a:rPr>
              <a:t>Κόκκινο </a:t>
            </a:r>
            <a:r>
              <a:rPr lang="el-GR" sz="1600" dirty="0" smtClean="0"/>
              <a:t>Ο μαθητής δεν εκτελεί τη δραστηριότητα.</a:t>
            </a:r>
            <a:r>
              <a:rPr lang="el-GR" sz="1600" b="1" dirty="0" smtClean="0"/>
              <a:t>	</a:t>
            </a:r>
          </a:p>
        </p:txBody>
      </p:sp>
      <p:sp>
        <p:nvSpPr>
          <p:cNvPr id="6" name="5 - Ορθογώνιο"/>
          <p:cNvSpPr/>
          <p:nvPr/>
        </p:nvSpPr>
        <p:spPr>
          <a:xfrm>
            <a:off x="428596" y="5715016"/>
            <a:ext cx="4071966" cy="646331"/>
          </a:xfrm>
          <a:prstGeom prst="rect">
            <a:avLst/>
          </a:prstGeom>
        </p:spPr>
        <p:txBody>
          <a:bodyPr wrap="square">
            <a:spAutoFit/>
          </a:bodyPr>
          <a:lstStyle/>
          <a:p>
            <a:r>
              <a:rPr lang="el-GR" u="sng" dirty="0" smtClean="0"/>
              <a:t>Τρεις αξιολογήσεις </a:t>
            </a:r>
            <a:r>
              <a:rPr lang="el-GR" dirty="0" smtClean="0"/>
              <a:t>στην αρχή, στη μέση και στο τέλος της σχολικής χρονιάς. </a:t>
            </a:r>
            <a:endParaRPr lang="el-GR" dirty="0"/>
          </a:p>
        </p:txBody>
      </p:sp>
      <p:pic>
        <p:nvPicPr>
          <p:cNvPr id="7" name="Picture 2"/>
          <p:cNvPicPr>
            <a:picLocks noChangeAspect="1" noChangeArrowheads="1"/>
          </p:cNvPicPr>
          <p:nvPr/>
        </p:nvPicPr>
        <p:blipFill>
          <a:blip r:embed="rId2" cstate="print"/>
          <a:srcRect/>
          <a:stretch>
            <a:fillRect/>
          </a:stretch>
        </p:blipFill>
        <p:spPr bwMode="auto">
          <a:xfrm>
            <a:off x="4500562" y="3143248"/>
            <a:ext cx="4223770" cy="2357454"/>
          </a:xfrm>
          <a:prstGeom prst="rect">
            <a:avLst/>
          </a:prstGeom>
          <a:noFill/>
          <a:ln w="9525">
            <a:noFill/>
            <a:miter lim="800000"/>
            <a:headEnd/>
            <a:tailEnd/>
          </a:ln>
          <a:effectLst/>
        </p:spPr>
      </p:pic>
      <p:sp>
        <p:nvSpPr>
          <p:cNvPr id="8" name="7 - Ορθογώνιο"/>
          <p:cNvSpPr/>
          <p:nvPr/>
        </p:nvSpPr>
        <p:spPr>
          <a:xfrm>
            <a:off x="571472" y="785794"/>
            <a:ext cx="7786742" cy="1477328"/>
          </a:xfrm>
          <a:prstGeom prst="rect">
            <a:avLst/>
          </a:prstGeom>
        </p:spPr>
        <p:txBody>
          <a:bodyPr wrap="square">
            <a:spAutoFit/>
          </a:bodyPr>
          <a:lstStyle/>
          <a:p>
            <a:r>
              <a:rPr lang="el-GR" dirty="0" smtClean="0"/>
              <a:t>Η συμπλήρωση του </a:t>
            </a:r>
            <a:r>
              <a:rPr lang="el-GR" dirty="0" err="1" smtClean="0"/>
              <a:t>αξιολογητικού</a:t>
            </a:r>
            <a:r>
              <a:rPr lang="el-GR" dirty="0" smtClean="0"/>
              <a:t> γίνεται μετά από </a:t>
            </a:r>
            <a:r>
              <a:rPr lang="el-GR" u="sng" dirty="0" smtClean="0"/>
              <a:t>παρατήρηση</a:t>
            </a:r>
            <a:r>
              <a:rPr lang="el-GR" dirty="0" smtClean="0"/>
              <a:t> του παιδιού κατά την εκτέλεση των αντίστοιχων ενεργειών μέσα από τις συνηθισμένες δραστηριότητες της τάξης (για παράδειγμα αν βγάζει το μπουφάν μόνο του το πρωί που μπαίνει στην αίθουσα). </a:t>
            </a:r>
          </a:p>
          <a:p>
            <a:r>
              <a:rPr lang="el-GR" dirty="0" smtClean="0"/>
              <a:t> </a:t>
            </a:r>
            <a:endParaRPr lang="el-GR" dirty="0"/>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214282" y="428604"/>
            <a:ext cx="8501122" cy="461665"/>
          </a:xfrm>
          <a:prstGeom prst="rect">
            <a:avLst/>
          </a:prstGeom>
        </p:spPr>
        <p:txBody>
          <a:bodyPr wrap="square">
            <a:spAutoFit/>
          </a:bodyPr>
          <a:lstStyle/>
          <a:p>
            <a:r>
              <a:rPr lang="el-GR" sz="2400" b="1" dirty="0" smtClean="0">
                <a:solidFill>
                  <a:schemeClr val="accent1">
                    <a:lumMod val="75000"/>
                  </a:schemeClr>
                </a:solidFill>
                <a:effectLst>
                  <a:outerShdw blurRad="38100" dist="38100" dir="2700000" algn="tl">
                    <a:srgbClr val="000000">
                      <a:alpha val="43137"/>
                    </a:srgbClr>
                  </a:outerShdw>
                </a:effectLst>
              </a:rPr>
              <a:t>Δελτίο Αξιολόγησης για την Προσβασιμότητα του Χώρου </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6" name="5 - Ορθογώνιο"/>
          <p:cNvSpPr/>
          <p:nvPr/>
        </p:nvSpPr>
        <p:spPr>
          <a:xfrm>
            <a:off x="428564" y="1285860"/>
            <a:ext cx="8715436" cy="2031325"/>
          </a:xfrm>
          <a:prstGeom prst="rect">
            <a:avLst/>
          </a:prstGeom>
        </p:spPr>
        <p:txBody>
          <a:bodyPr wrap="square">
            <a:spAutoFit/>
          </a:bodyPr>
          <a:lstStyle/>
          <a:p>
            <a:r>
              <a:rPr lang="el-GR" dirty="0" smtClean="0"/>
              <a:t>Ύπαρξη φυσικών ή/και τεχνητών εμποδίων και κακοτεχνιών</a:t>
            </a:r>
          </a:p>
          <a:p>
            <a:endParaRPr lang="el-GR" dirty="0" smtClean="0"/>
          </a:p>
          <a:p>
            <a:endParaRPr lang="el-GR" dirty="0" smtClean="0"/>
          </a:p>
          <a:p>
            <a:r>
              <a:rPr lang="el-GR" dirty="0" smtClean="0"/>
              <a:t>Απαραίτητη αξιολόγηση του χώρου του σχολείου, με απώτερο σκοπό να εντοπιστούν τα εργονομικά εμπόδια και να γίνουν οι απαραίτητες εργονομικές προσαρμογές και αλλαγές στον χώρο του σχολείου. </a:t>
            </a:r>
          </a:p>
          <a:p>
            <a:r>
              <a:rPr lang="el-GR" dirty="0" smtClean="0"/>
              <a:t> </a:t>
            </a:r>
            <a:endParaRPr lang="el-GR" dirty="0"/>
          </a:p>
        </p:txBody>
      </p:sp>
      <p:pic>
        <p:nvPicPr>
          <p:cNvPr id="8" name="Picture 2"/>
          <p:cNvPicPr>
            <a:picLocks noChangeAspect="1" noChangeArrowheads="1"/>
          </p:cNvPicPr>
          <p:nvPr/>
        </p:nvPicPr>
        <p:blipFill>
          <a:blip r:embed="rId2" cstate="print"/>
          <a:srcRect/>
          <a:stretch>
            <a:fillRect/>
          </a:stretch>
        </p:blipFill>
        <p:spPr bwMode="auto">
          <a:xfrm>
            <a:off x="0" y="3214686"/>
            <a:ext cx="5848257" cy="3300502"/>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rot="1294639">
            <a:off x="5036165" y="3702568"/>
            <a:ext cx="3843647" cy="2169186"/>
          </a:xfrm>
          <a:prstGeom prst="rect">
            <a:avLst/>
          </a:prstGeom>
          <a:noFill/>
          <a:ln w="9525">
            <a:noFill/>
            <a:miter lim="800000"/>
            <a:headEnd/>
            <a:tailEnd/>
          </a:ln>
          <a:effectLst/>
        </p:spPr>
      </p:pic>
      <p:sp>
        <p:nvSpPr>
          <p:cNvPr id="7" name="6 - Βέλος προς τα κάτω"/>
          <p:cNvSpPr/>
          <p:nvPr/>
        </p:nvSpPr>
        <p:spPr>
          <a:xfrm>
            <a:off x="2928926" y="1714488"/>
            <a:ext cx="142876" cy="3571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pull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57158" y="214290"/>
            <a:ext cx="8429684" cy="830997"/>
          </a:xfrm>
          <a:prstGeom prst="rect">
            <a:avLst/>
          </a:prstGeom>
        </p:spPr>
        <p:txBody>
          <a:bodyPr wrap="square">
            <a:spAutoFit/>
          </a:bodyPr>
          <a:lstStyle/>
          <a:p>
            <a:r>
              <a:rPr lang="el-GR" sz="2400" b="1" dirty="0" smtClean="0">
                <a:solidFill>
                  <a:schemeClr val="accent1">
                    <a:lumMod val="75000"/>
                  </a:schemeClr>
                </a:solidFill>
                <a:effectLst>
                  <a:outerShdw blurRad="38100" dist="38100" dir="2700000" algn="tl">
                    <a:srgbClr val="000000">
                      <a:alpha val="43137"/>
                    </a:srgbClr>
                  </a:outerShdw>
                </a:effectLst>
              </a:rPr>
              <a:t>Δελτίο Αξιολόγησης Σύλληψης Μολυβιού και Βασικών </a:t>
            </a:r>
            <a:r>
              <a:rPr lang="el-GR" sz="2400" b="1" dirty="0" err="1" smtClean="0">
                <a:solidFill>
                  <a:schemeClr val="accent1">
                    <a:lumMod val="75000"/>
                  </a:schemeClr>
                </a:solidFill>
                <a:effectLst>
                  <a:outerShdw blurRad="38100" dist="38100" dir="2700000" algn="tl">
                    <a:srgbClr val="000000">
                      <a:alpha val="43137"/>
                    </a:srgbClr>
                  </a:outerShdw>
                </a:effectLst>
              </a:rPr>
              <a:t>Γραφοκινητικών</a:t>
            </a:r>
            <a:r>
              <a:rPr lang="el-GR" sz="2400" b="1" dirty="0" smtClean="0">
                <a:solidFill>
                  <a:schemeClr val="accent1">
                    <a:lumMod val="75000"/>
                  </a:schemeClr>
                </a:solidFill>
                <a:effectLst>
                  <a:outerShdw blurRad="38100" dist="38100" dir="2700000" algn="tl">
                    <a:srgbClr val="000000">
                      <a:alpha val="43137"/>
                    </a:srgbClr>
                  </a:outerShdw>
                </a:effectLst>
              </a:rPr>
              <a:t> δεξιοτήτων </a:t>
            </a:r>
            <a:endParaRPr lang="el-GR" sz="2400" dirty="0">
              <a:solidFill>
                <a:schemeClr val="accent1">
                  <a:lumMod val="75000"/>
                </a:schemeClr>
              </a:solidFill>
              <a:effectLst>
                <a:outerShdw blurRad="38100" dist="38100" dir="2700000" algn="tl">
                  <a:srgbClr val="000000">
                    <a:alpha val="43137"/>
                  </a:srgbClr>
                </a:outerShdw>
              </a:effectLst>
            </a:endParaRPr>
          </a:p>
        </p:txBody>
      </p:sp>
      <p:sp>
        <p:nvSpPr>
          <p:cNvPr id="5" name="4 - Ορθογώνιο"/>
          <p:cNvSpPr/>
          <p:nvPr/>
        </p:nvSpPr>
        <p:spPr>
          <a:xfrm>
            <a:off x="357158" y="4429132"/>
            <a:ext cx="8286808" cy="2031325"/>
          </a:xfrm>
          <a:prstGeom prst="rect">
            <a:avLst/>
          </a:prstGeom>
        </p:spPr>
        <p:txBody>
          <a:bodyPr wrap="square">
            <a:spAutoFit/>
          </a:bodyPr>
          <a:lstStyle/>
          <a:p>
            <a:r>
              <a:rPr lang="el-GR" b="1" dirty="0" smtClean="0">
                <a:solidFill>
                  <a:srgbClr val="0070C0"/>
                </a:solidFill>
              </a:rPr>
              <a:t>Οι μαθητές με κινητικές αναπηρίες μπορεί να έχουν δυσκολίες και ελλείμματα στη λειτουργική χρήση των χεριών που δε διευκολύνουν τη γραφή</a:t>
            </a:r>
            <a:r>
              <a:rPr lang="el-GR" dirty="0" smtClean="0"/>
              <a:t>. Κατά συνέπεια, μπορεί να εμφανίζουν απουσία ενεργητικής κίνησης ή περιορισμένου εύρους κίνηση καρπού και δακτύλου, παλαμιαία σύλληψη μολυβιού με </a:t>
            </a:r>
            <a:r>
              <a:rPr lang="el-GR" dirty="0" err="1" smtClean="0"/>
              <a:t>ελλειπή</a:t>
            </a:r>
            <a:r>
              <a:rPr lang="el-GR" dirty="0" smtClean="0"/>
              <a:t> λειτουργική χρήση ή σε ορισμένες περιπτώσεις, τριποδική ή </a:t>
            </a:r>
            <a:r>
              <a:rPr lang="el-GR" dirty="0" err="1" smtClean="0"/>
              <a:t>τετραποδική</a:t>
            </a:r>
            <a:r>
              <a:rPr lang="el-GR" dirty="0" smtClean="0"/>
              <a:t> λειτουργική σύλληψη που διευκολύνει τη γραφή. Για τη διευκόλυνση των </a:t>
            </a:r>
            <a:r>
              <a:rPr lang="el-GR" dirty="0" err="1" smtClean="0"/>
              <a:t>γραφοκινητικών</a:t>
            </a:r>
            <a:r>
              <a:rPr lang="el-GR" dirty="0" smtClean="0"/>
              <a:t> δεξιοτήτων μπορούν να χρησιμοποιηθούν βοηθήματα λαβής και προσαρμογές. . </a:t>
            </a:r>
            <a:endParaRPr lang="el-GR" dirty="0"/>
          </a:p>
        </p:txBody>
      </p:sp>
      <p:sp>
        <p:nvSpPr>
          <p:cNvPr id="6" name="5 - Ορθογώνιο"/>
          <p:cNvSpPr/>
          <p:nvPr/>
        </p:nvSpPr>
        <p:spPr>
          <a:xfrm>
            <a:off x="285720" y="1142984"/>
            <a:ext cx="8643998" cy="923330"/>
          </a:xfrm>
          <a:prstGeom prst="rect">
            <a:avLst/>
          </a:prstGeom>
        </p:spPr>
        <p:txBody>
          <a:bodyPr wrap="square">
            <a:spAutoFit/>
          </a:bodyPr>
          <a:lstStyle/>
          <a:p>
            <a:r>
              <a:rPr lang="el-GR" dirty="0" smtClean="0"/>
              <a:t>Επιδημιολογικές έρευνες έχουν δείξει ότι το ποσοστό των μαθητών ηλικίας 6,5 - 7 ετών που χρησιμοποιούν τριποδική σύλληψη – δυναμική ή πλευρική - κυμαίνεται από το 83% (Τζουβελέκης, 1999) έως το 95% (</a:t>
            </a:r>
            <a:r>
              <a:rPr lang="el-GR" dirty="0" err="1" smtClean="0"/>
              <a:t>Schneck</a:t>
            </a:r>
            <a:r>
              <a:rPr lang="el-GR" dirty="0" smtClean="0"/>
              <a:t> CM-</a:t>
            </a:r>
            <a:r>
              <a:rPr lang="el-GR" dirty="0" err="1" smtClean="0"/>
              <a:t>Henderson</a:t>
            </a:r>
            <a:r>
              <a:rPr lang="el-GR" dirty="0" smtClean="0"/>
              <a:t>, 1990).</a:t>
            </a:r>
            <a:endParaRPr lang="el-GR" dirty="0"/>
          </a:p>
        </p:txBody>
      </p:sp>
      <p:pic>
        <p:nvPicPr>
          <p:cNvPr id="7" name="Picture 2"/>
          <p:cNvPicPr>
            <a:picLocks noChangeAspect="1" noChangeArrowheads="1"/>
          </p:cNvPicPr>
          <p:nvPr/>
        </p:nvPicPr>
        <p:blipFill>
          <a:blip r:embed="rId2" cstate="print"/>
          <a:srcRect/>
          <a:stretch>
            <a:fillRect/>
          </a:stretch>
        </p:blipFill>
        <p:spPr bwMode="auto">
          <a:xfrm>
            <a:off x="2285984" y="2071678"/>
            <a:ext cx="2428892" cy="2319031"/>
          </a:xfrm>
          <a:prstGeom prst="rect">
            <a:avLst/>
          </a:prstGeom>
          <a:noFill/>
          <a:ln w="9525">
            <a:noFill/>
            <a:miter lim="800000"/>
            <a:headEnd/>
            <a:tailEnd/>
          </a:ln>
          <a:effectLst/>
        </p:spPr>
      </p:pic>
      <p:pic>
        <p:nvPicPr>
          <p:cNvPr id="8" name="Picture 3"/>
          <p:cNvPicPr>
            <a:picLocks noChangeAspect="1" noChangeArrowheads="1"/>
          </p:cNvPicPr>
          <p:nvPr/>
        </p:nvPicPr>
        <p:blipFill>
          <a:blip r:embed="rId3" cstate="print"/>
          <a:srcRect/>
          <a:stretch>
            <a:fillRect/>
          </a:stretch>
        </p:blipFill>
        <p:spPr bwMode="auto">
          <a:xfrm>
            <a:off x="5857884" y="2071678"/>
            <a:ext cx="1643074" cy="2397076"/>
          </a:xfrm>
          <a:prstGeom prst="rect">
            <a:avLst/>
          </a:prstGeom>
          <a:noFill/>
          <a:ln w="9525">
            <a:noFill/>
            <a:miter lim="800000"/>
            <a:headEnd/>
            <a:tailEnd/>
          </a:ln>
          <a:effectLst/>
        </p:spPr>
      </p:pic>
    </p:spTree>
  </p:cSld>
  <p:clrMapOvr>
    <a:masterClrMapping/>
  </p:clrMapOvr>
  <p:transition>
    <p:pull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0"/>
            <a:ext cx="9240568" cy="5214974"/>
          </a:xfrm>
          <a:prstGeom prst="rect">
            <a:avLst/>
          </a:prstGeom>
          <a:noFill/>
          <a:ln w="9525">
            <a:noFill/>
            <a:miter lim="800000"/>
            <a:headEnd/>
            <a:tailEnd/>
          </a:ln>
          <a:effectLst/>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28596" y="642918"/>
            <a:ext cx="8229600" cy="651528"/>
          </a:xfrm>
        </p:spPr>
        <p:txBody>
          <a:bodyPr/>
          <a:lstStyle/>
          <a:p>
            <a:pPr>
              <a:buFont typeface="Wingdings" pitchFamily="2" charset="2"/>
              <a:buChar char="Ø"/>
            </a:pPr>
            <a:r>
              <a:rPr lang="el-GR" sz="2400" b="1" u="sng" dirty="0" smtClean="0">
                <a:solidFill>
                  <a:schemeClr val="accent1">
                    <a:lumMod val="75000"/>
                  </a:schemeClr>
                </a:solidFill>
                <a:effectLst>
                  <a:outerShdw blurRad="38100" dist="38100" dir="2700000" algn="tl">
                    <a:srgbClr val="000000">
                      <a:alpha val="43137"/>
                    </a:srgbClr>
                  </a:outerShdw>
                </a:effectLst>
                <a:cs typeface="Arial" pitchFamily="34" charset="0"/>
              </a:rPr>
              <a:t>Εγώ και το σώμα μου</a:t>
            </a:r>
            <a:endParaRPr lang="el-GR" b="1" u="sng" dirty="0">
              <a:solidFill>
                <a:schemeClr val="accent1">
                  <a:lumMod val="75000"/>
                </a:schemeClr>
              </a:solidFill>
              <a:effectLst>
                <a:outerShdw blurRad="38100" dist="38100" dir="2700000" algn="tl">
                  <a:srgbClr val="000000">
                    <a:alpha val="43137"/>
                  </a:srgbClr>
                </a:outerShdw>
              </a:effectLst>
            </a:endParaRPr>
          </a:p>
        </p:txBody>
      </p:sp>
      <p:pic>
        <p:nvPicPr>
          <p:cNvPr id="19" name="Picture 46" descr="C:\Users\martz_000\Desktop\Τζουβε\711d9a96c5572110991dca56af335ebb.jpg"/>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885438">
            <a:off x="5886655" y="1825520"/>
            <a:ext cx="2500591" cy="39151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122" name="Picture 2"/>
          <p:cNvPicPr>
            <a:picLocks noChangeAspect="1" noChangeArrowheads="1"/>
          </p:cNvPicPr>
          <p:nvPr/>
        </p:nvPicPr>
        <p:blipFill>
          <a:blip r:embed="rId3" cstate="print"/>
          <a:srcRect/>
          <a:stretch>
            <a:fillRect/>
          </a:stretch>
        </p:blipFill>
        <p:spPr bwMode="auto">
          <a:xfrm>
            <a:off x="428596" y="1285860"/>
            <a:ext cx="4804039" cy="4972062"/>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srcRect/>
          <a:stretch>
            <a:fillRect/>
          </a:stretch>
        </p:blipFill>
        <p:spPr bwMode="auto">
          <a:xfrm>
            <a:off x="1500166" y="409726"/>
            <a:ext cx="6429420" cy="644827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611560" y="620688"/>
            <a:ext cx="8136904" cy="461665"/>
          </a:xfrm>
          <a:prstGeom prst="rect">
            <a:avLst/>
          </a:prstGeom>
        </p:spPr>
        <p:txBody>
          <a:bodyPr wrap="square">
            <a:spAutoFit/>
          </a:bodyPr>
          <a:lstStyle/>
          <a:p>
            <a:pPr>
              <a:buFont typeface="Wingdings" pitchFamily="2" charset="2"/>
              <a:buChar char="Ø"/>
            </a:pPr>
            <a:r>
              <a:rPr lang="el-GR" sz="2400" b="1" u="sng" dirty="0" smtClean="0">
                <a:solidFill>
                  <a:schemeClr val="tx2"/>
                </a:solidFill>
                <a:effectLst>
                  <a:outerShdw blurRad="38100" dist="38100" dir="2700000" algn="tl">
                    <a:srgbClr val="000000">
                      <a:alpha val="43137"/>
                    </a:srgbClr>
                  </a:outerShdw>
                </a:effectLst>
                <a:cs typeface="Arial" pitchFamily="34" charset="0"/>
              </a:rPr>
              <a:t>Γνωριμία με τον εαυτό μου και τους άλλους </a:t>
            </a:r>
          </a:p>
        </p:txBody>
      </p:sp>
      <p:sp>
        <p:nvSpPr>
          <p:cNvPr id="2051" name="Rectangle 3"/>
          <p:cNvSpPr>
            <a:spLocks noChangeArrowheads="1"/>
          </p:cNvSpPr>
          <p:nvPr/>
        </p:nvSpPr>
        <p:spPr bwMode="auto">
          <a:xfrm>
            <a:off x="0" y="180201"/>
            <a:ext cx="184731"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t/>
            </a:r>
            <a:br>
              <a:rPr kumimoji="0" lang="el-GR" sz="1200" b="0" i="0" u="none" strike="noStrike" cap="none" normalizeH="0" baseline="0" dirty="0" smtClean="0">
                <a:ln>
                  <a:noFill/>
                </a:ln>
                <a:solidFill>
                  <a:schemeClr val="tx1"/>
                </a:solidFill>
                <a:effectLst/>
                <a:latin typeface="Comic Sans MS" pitchFamily="66" charset="0"/>
                <a:ea typeface="Times New Roman" pitchFamily="18" charset="0"/>
                <a:cs typeface="Times New Roman" pitchFamily="18"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214282" y="1357298"/>
            <a:ext cx="5105412" cy="5120384"/>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rot="1030012">
            <a:off x="5050245" y="2613708"/>
            <a:ext cx="3808852" cy="2087513"/>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srcRect/>
          <a:stretch>
            <a:fillRect/>
          </a:stretch>
        </p:blipFill>
        <p:spPr bwMode="auto">
          <a:xfrm>
            <a:off x="0" y="785794"/>
            <a:ext cx="9225125" cy="5682385"/>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142844" y="714356"/>
            <a:ext cx="5715040" cy="461665"/>
          </a:xfrm>
          <a:prstGeom prst="rect">
            <a:avLst/>
          </a:prstGeom>
        </p:spPr>
        <p:txBody>
          <a:bodyPr wrap="square">
            <a:spAutoFit/>
          </a:bodyPr>
          <a:lstStyle/>
          <a:p>
            <a:pPr>
              <a:buFont typeface="Wingdings" pitchFamily="2" charset="2"/>
              <a:buChar char="Ø"/>
            </a:pPr>
            <a:r>
              <a:rPr lang="el-GR" sz="2400" b="1" u="sng" dirty="0" smtClean="0">
                <a:solidFill>
                  <a:schemeClr val="tx2"/>
                </a:solidFill>
                <a:effectLst>
                  <a:outerShdw blurRad="38100" dist="38100" dir="2700000" algn="tl">
                    <a:srgbClr val="000000">
                      <a:alpha val="43137"/>
                    </a:srgbClr>
                  </a:outerShdw>
                </a:effectLst>
                <a:cs typeface="Arial" pitchFamily="34" charset="0"/>
              </a:rPr>
              <a:t>Μαθαίνω να φροντίζω τον εαυτό μου </a:t>
            </a:r>
            <a:endParaRPr lang="el-GR" sz="2400" b="1" u="sng"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0" y="1500174"/>
            <a:ext cx="4512729" cy="4525963"/>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cstate="print"/>
          <a:srcRect/>
          <a:stretch>
            <a:fillRect/>
          </a:stretch>
        </p:blipFill>
        <p:spPr bwMode="auto">
          <a:xfrm>
            <a:off x="5500694" y="285728"/>
            <a:ext cx="3143272" cy="3152489"/>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cstate="print"/>
          <a:srcRect/>
          <a:stretch>
            <a:fillRect/>
          </a:stretch>
        </p:blipFill>
        <p:spPr bwMode="auto">
          <a:xfrm>
            <a:off x="5572132" y="3429000"/>
            <a:ext cx="2963109" cy="297179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Grp="1" noChangeAspect="1" noChangeArrowheads="1"/>
          </p:cNvPicPr>
          <p:nvPr>
            <p:ph idx="1"/>
          </p:nvPr>
        </p:nvPicPr>
        <p:blipFill>
          <a:blip r:embed="rId2" cstate="print"/>
          <a:srcRect/>
          <a:stretch>
            <a:fillRect/>
          </a:stretch>
        </p:blipFill>
        <p:spPr bwMode="auto">
          <a:xfrm>
            <a:off x="214282" y="500042"/>
            <a:ext cx="8568952" cy="5904656"/>
          </a:xfrm>
          <a:prstGeom prst="rect">
            <a:avLst/>
          </a:prstGeom>
          <a:noFill/>
          <a:ln w="9525">
            <a:noFill/>
            <a:miter lim="800000"/>
            <a:headEnd/>
            <a:tailEnd/>
          </a:ln>
          <a:effectLst>
            <a:softEdge rad="317500"/>
          </a:effectLst>
        </p:spPr>
      </p:pic>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500034" y="1928802"/>
            <a:ext cx="8429684" cy="3477875"/>
          </a:xfrm>
          <a:prstGeom prst="rect">
            <a:avLst/>
          </a:prstGeom>
        </p:spPr>
        <p:txBody>
          <a:bodyPr wrap="square">
            <a:spAutoFit/>
          </a:bodyPr>
          <a:lstStyle/>
          <a:p>
            <a:pPr>
              <a:buFont typeface="Wingdings" pitchFamily="2" charset="2"/>
              <a:buChar char="ü"/>
            </a:pPr>
            <a:r>
              <a:rPr lang="el-GR" sz="2400" b="1"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10 στα 50 ειδικά σχολεία </a:t>
            </a:r>
            <a:r>
              <a:rPr lang="el-GR" sz="2400"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στεγάζονται σε </a:t>
            </a:r>
            <a:r>
              <a:rPr lang="el-GR" sz="2400" i="1" u="sng" dirty="0" err="1"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προσβάσιμα</a:t>
            </a:r>
            <a:r>
              <a:rPr lang="el-GR" sz="2400"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κτίρια</a:t>
            </a:r>
          </a:p>
          <a:p>
            <a:pPr>
              <a:buFont typeface="Wingdings" pitchFamily="2" charset="2"/>
              <a:buChar char="ü"/>
            </a:pPr>
            <a:endParaRPr lang="el-GR" sz="2400"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ü"/>
            </a:pPr>
            <a:r>
              <a:rPr lang="el-GR" sz="2400" b="1"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98 στα 510 τμήματα ένταξης </a:t>
            </a:r>
            <a:r>
              <a:rPr lang="el-GR" sz="2400" i="1" u="sng"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πληρούν στοιχειώδεις προϋποθέσεις</a:t>
            </a:r>
            <a:endParaRPr lang="el-GR" sz="2400" dirty="0" smtClean="0">
              <a:latin typeface="Verdana" panose="020B0604030504040204" pitchFamily="34" charset="0"/>
              <a:ea typeface="Verdana" panose="020B0604030504040204" pitchFamily="34" charset="0"/>
              <a:cs typeface="Verdana" panose="020B0604030504040204" pitchFamily="34" charset="0"/>
            </a:endParaRPr>
          </a:p>
          <a:p>
            <a:endParaRPr lang="el-GR" sz="2400" dirty="0" smtClean="0">
              <a:latin typeface="Verdana" panose="020B0604030504040204" pitchFamily="34" charset="0"/>
              <a:ea typeface="Verdana" panose="020B0604030504040204" pitchFamily="34" charset="0"/>
              <a:cs typeface="Verdana" panose="020B0604030504040204" pitchFamily="34" charset="0"/>
            </a:endParaRPr>
          </a:p>
          <a:p>
            <a:endParaRPr lang="el-GR" sz="2400" dirty="0" smtClean="0">
              <a:latin typeface="Verdana" panose="020B0604030504040204" pitchFamily="34" charset="0"/>
              <a:ea typeface="Verdana" panose="020B0604030504040204" pitchFamily="34" charset="0"/>
              <a:cs typeface="Verdana" panose="020B0604030504040204" pitchFamily="34" charset="0"/>
            </a:endParaRPr>
          </a:p>
          <a:p>
            <a:r>
              <a:rPr lang="el-GR" sz="1400" dirty="0" smtClean="0">
                <a:latin typeface="Verdana" panose="020B0604030504040204" pitchFamily="34" charset="0"/>
                <a:ea typeface="Verdana" panose="020B0604030504040204" pitchFamily="34" charset="0"/>
                <a:cs typeface="Verdana" panose="020B0604030504040204" pitchFamily="34" charset="0"/>
              </a:rPr>
              <a:t>Εθνική Συνομοσπονδία Ατόμων με Ειδικές Ανάγκες (ΕΣΑΕΑ), Πανελλήνιος Επιστημονικός Σύλλογος Ειδικής Αγωγής (ΠΕΣΕΑ), Ε. </a:t>
            </a:r>
            <a:r>
              <a:rPr lang="el-GR" sz="1400" dirty="0" err="1" smtClean="0">
                <a:latin typeface="Verdana" panose="020B0604030504040204" pitchFamily="34" charset="0"/>
                <a:ea typeface="Verdana" panose="020B0604030504040204" pitchFamily="34" charset="0"/>
                <a:cs typeface="Verdana" panose="020B0604030504040204" pitchFamily="34" charset="0"/>
              </a:rPr>
              <a:t>Παπάνης</a:t>
            </a:r>
            <a:r>
              <a:rPr lang="el-GR" sz="1400" dirty="0" smtClean="0">
                <a:latin typeface="Verdana" panose="020B0604030504040204" pitchFamily="34" charset="0"/>
                <a:ea typeface="Verdana" panose="020B0604030504040204" pitchFamily="34" charset="0"/>
                <a:cs typeface="Verdana" panose="020B0604030504040204" pitchFamily="34" charset="0"/>
              </a:rPr>
              <a:t>, Α. </a:t>
            </a:r>
            <a:r>
              <a:rPr lang="el-GR" sz="1400" dirty="0" err="1" smtClean="0">
                <a:latin typeface="Verdana" panose="020B0604030504040204" pitchFamily="34" charset="0"/>
                <a:ea typeface="Verdana" panose="020B0604030504040204" pitchFamily="34" charset="0"/>
                <a:cs typeface="Verdana" panose="020B0604030504040204" pitchFamily="34" charset="0"/>
              </a:rPr>
              <a:t>Βίκη</a:t>
            </a:r>
            <a:r>
              <a:rPr lang="el-GR" sz="1400" dirty="0" smtClean="0">
                <a:latin typeface="Verdana" panose="020B0604030504040204" pitchFamily="34" charset="0"/>
                <a:ea typeface="Verdana" panose="020B0604030504040204" pitchFamily="34" charset="0"/>
                <a:cs typeface="Verdana" panose="020B0604030504040204" pitchFamily="34" charset="0"/>
              </a:rPr>
              <a:t> &amp; Π. </a:t>
            </a:r>
            <a:r>
              <a:rPr lang="el-GR" sz="1400" dirty="0" err="1" smtClean="0">
                <a:latin typeface="Verdana" panose="020B0604030504040204" pitchFamily="34" charset="0"/>
                <a:ea typeface="Verdana" panose="020B0604030504040204" pitchFamily="34" charset="0"/>
                <a:cs typeface="Verdana" panose="020B0604030504040204" pitchFamily="34" charset="0"/>
              </a:rPr>
              <a:t>Γιαβρίμης</a:t>
            </a:r>
            <a:r>
              <a:rPr lang="el-GR" sz="1400" dirty="0" smtClean="0">
                <a:latin typeface="Verdana" panose="020B0604030504040204" pitchFamily="34" charset="0"/>
                <a:ea typeface="Verdana" panose="020B0604030504040204" pitchFamily="34" charset="0"/>
                <a:cs typeface="Verdana" panose="020B0604030504040204" pitchFamily="34" charset="0"/>
              </a:rPr>
              <a:t> (2009)</a:t>
            </a:r>
          </a:p>
          <a:p>
            <a:endParaRPr lang="el-GR" sz="2400" dirty="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buFont typeface="Wingdings" pitchFamily="2" charset="2"/>
              <a:buChar char="Ø"/>
            </a:pPr>
            <a:r>
              <a:rPr lang="el-GR" sz="2400" b="1" u="sng" dirty="0" smtClean="0">
                <a:solidFill>
                  <a:schemeClr val="tx2"/>
                </a:solidFill>
                <a:effectLst>
                  <a:outerShdw blurRad="38100" dist="38100" dir="2700000" algn="tl">
                    <a:srgbClr val="000000">
                      <a:alpha val="43137"/>
                    </a:srgbClr>
                  </a:outerShdw>
                </a:effectLst>
                <a:latin typeface="+mn-lt"/>
                <a:cs typeface="Arial" pitchFamily="34" charset="0"/>
              </a:rPr>
              <a:t>Προσανατολίζομαι</a:t>
            </a:r>
            <a:endParaRPr lang="el-GR" sz="2400" b="1" u="sng" dirty="0">
              <a:latin typeface="+mn-lt"/>
            </a:endParaRPr>
          </a:p>
        </p:txBody>
      </p:sp>
      <p:pic>
        <p:nvPicPr>
          <p:cNvPr id="8194" name="Picture 2"/>
          <p:cNvPicPr>
            <a:picLocks noGrp="1" noChangeAspect="1" noChangeArrowheads="1"/>
          </p:cNvPicPr>
          <p:nvPr>
            <p:ph idx="1"/>
          </p:nvPr>
        </p:nvPicPr>
        <p:blipFill>
          <a:blip r:embed="rId2" cstate="print"/>
          <a:srcRect/>
          <a:stretch>
            <a:fillRect/>
          </a:stretch>
        </p:blipFill>
        <p:spPr bwMode="auto">
          <a:xfrm>
            <a:off x="0" y="1285860"/>
            <a:ext cx="5185322" cy="5200528"/>
          </a:xfrm>
          <a:prstGeom prst="rect">
            <a:avLst/>
          </a:prstGeom>
          <a:noFill/>
          <a:ln w="9525">
            <a:noFill/>
            <a:miter lim="800000"/>
            <a:headEnd/>
            <a:tailEnd/>
          </a:ln>
          <a:effectLst/>
        </p:spPr>
      </p:pic>
      <p:pic>
        <p:nvPicPr>
          <p:cNvPr id="5" name="Picture 2" descr="http://www.lifespeed.gr/images/articles/12218/img1.jpg"/>
          <p:cNvPicPr>
            <a:picLocks noChangeAspect="1" noChangeArrowheads="1"/>
          </p:cNvPicPr>
          <p:nvPr/>
        </p:nvPicPr>
        <p:blipFill>
          <a:blip r:embed="rId3" cstate="print"/>
          <a:srcRect/>
          <a:stretch>
            <a:fillRect/>
          </a:stretch>
        </p:blipFill>
        <p:spPr bwMode="auto">
          <a:xfrm>
            <a:off x="5533628" y="3429000"/>
            <a:ext cx="3610372" cy="2520040"/>
          </a:xfrm>
          <a:prstGeom prst="rect">
            <a:avLst/>
          </a:prstGeom>
          <a:noFill/>
          <a:effectLst>
            <a:softEdge rad="127000"/>
          </a:effectLst>
        </p:spPr>
      </p:pic>
    </p:spTree>
  </p:cSld>
  <p:clrMapOvr>
    <a:masterClrMapping/>
  </p:clrMapOvr>
  <p:transition>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srcRect/>
          <a:stretch>
            <a:fillRect/>
          </a:stretch>
        </p:blipFill>
        <p:spPr bwMode="auto">
          <a:xfrm>
            <a:off x="285720" y="714356"/>
            <a:ext cx="4512729" cy="4525963"/>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cstate="print"/>
          <a:srcRect/>
          <a:stretch>
            <a:fillRect/>
          </a:stretch>
        </p:blipFill>
        <p:spPr bwMode="auto">
          <a:xfrm>
            <a:off x="4756309" y="857232"/>
            <a:ext cx="4387691" cy="4400558"/>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395536" y="764704"/>
            <a:ext cx="8229600" cy="4525963"/>
          </a:xfrm>
        </p:spPr>
        <p:txBody>
          <a:bodyPr/>
          <a:lstStyle/>
          <a:p>
            <a:pPr>
              <a:buFont typeface="Wingdings" pitchFamily="2" charset="2"/>
              <a:buChar char="Ø"/>
            </a:pPr>
            <a:r>
              <a:rPr lang="el-GR" sz="2400" b="1" u="sng" dirty="0" smtClean="0">
                <a:solidFill>
                  <a:schemeClr val="tx2"/>
                </a:solidFill>
                <a:effectLst>
                  <a:outerShdw blurRad="38100" dist="38100" dir="2700000" algn="tl">
                    <a:srgbClr val="000000">
                      <a:alpha val="43137"/>
                    </a:srgbClr>
                  </a:outerShdw>
                </a:effectLst>
                <a:cs typeface="Arial" pitchFamily="34" charset="0"/>
              </a:rPr>
              <a:t>Ετοιμάζομαι για να γράψω</a:t>
            </a:r>
          </a:p>
          <a:p>
            <a:pPr>
              <a:buNone/>
            </a:pPr>
            <a:endParaRPr lang="el-GR" dirty="0">
              <a:solidFill>
                <a:schemeClr val="tx2"/>
              </a:solidFill>
              <a:effectLst>
                <a:outerShdw blurRad="38100" dist="38100" dir="2700000" algn="tl">
                  <a:srgbClr val="000000">
                    <a:alpha val="43137"/>
                  </a:srgbClr>
                </a:outerShdw>
              </a:effectLst>
            </a:endParaRPr>
          </a:p>
        </p:txBody>
      </p:sp>
      <p:pic>
        <p:nvPicPr>
          <p:cNvPr id="9218" name="Picture 2"/>
          <p:cNvPicPr>
            <a:picLocks noChangeAspect="1" noChangeArrowheads="1"/>
          </p:cNvPicPr>
          <p:nvPr/>
        </p:nvPicPr>
        <p:blipFill>
          <a:blip r:embed="rId2" cstate="print"/>
          <a:srcRect/>
          <a:stretch>
            <a:fillRect/>
          </a:stretch>
        </p:blipFill>
        <p:spPr bwMode="auto">
          <a:xfrm>
            <a:off x="1643042" y="1225030"/>
            <a:ext cx="7258071" cy="5461519"/>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srcRect/>
          <a:stretch>
            <a:fillRect/>
          </a:stretch>
        </p:blipFill>
        <p:spPr bwMode="auto">
          <a:xfrm rot="20949436">
            <a:off x="399421" y="643372"/>
            <a:ext cx="4512729" cy="4674863"/>
          </a:xfrm>
          <a:prstGeom prst="rect">
            <a:avLst/>
          </a:prstGeom>
          <a:noFill/>
          <a:ln w="9525">
            <a:noFill/>
            <a:miter lim="800000"/>
            <a:headEnd/>
            <a:tailEnd/>
          </a:ln>
          <a:effectLst/>
        </p:spPr>
      </p:pic>
      <p:pic>
        <p:nvPicPr>
          <p:cNvPr id="17411" name="Picture 3"/>
          <p:cNvPicPr>
            <a:picLocks noChangeAspect="1" noChangeArrowheads="1"/>
          </p:cNvPicPr>
          <p:nvPr/>
        </p:nvPicPr>
        <p:blipFill>
          <a:blip r:embed="rId3" cstate="print"/>
          <a:srcRect/>
          <a:stretch>
            <a:fillRect/>
          </a:stretch>
        </p:blipFill>
        <p:spPr bwMode="auto">
          <a:xfrm rot="557882">
            <a:off x="4758018" y="2160238"/>
            <a:ext cx="4082061" cy="4094032"/>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sz="half" idx="1"/>
          </p:nvPr>
        </p:nvSpPr>
        <p:spPr>
          <a:xfrm>
            <a:off x="457200" y="332656"/>
            <a:ext cx="4038600" cy="5674635"/>
          </a:xfrm>
        </p:spPr>
        <p:txBody>
          <a:bodyPr>
            <a:normAutofit/>
          </a:bodyPr>
          <a:lstStyle/>
          <a:p>
            <a:pPr>
              <a:buFont typeface="Wingdings" pitchFamily="2" charset="2"/>
              <a:buChar char="Ø"/>
            </a:pPr>
            <a:r>
              <a:rPr lang="el-GR" sz="2400" b="1" u="sng" dirty="0" smtClean="0">
                <a:solidFill>
                  <a:schemeClr val="accent1">
                    <a:lumMod val="75000"/>
                  </a:schemeClr>
                </a:solidFill>
                <a:effectLst>
                  <a:outerShdw blurRad="38100" dist="38100" dir="2700000" algn="tl">
                    <a:srgbClr val="000000">
                      <a:alpha val="43137"/>
                    </a:srgbClr>
                  </a:outerShdw>
                </a:effectLst>
                <a:cs typeface="Arial" pitchFamily="34" charset="0"/>
              </a:rPr>
              <a:t>Η τάξη μου</a:t>
            </a:r>
            <a:endParaRPr lang="el-GR" sz="2400" b="1" dirty="0">
              <a:solidFill>
                <a:schemeClr val="accent1">
                  <a:lumMod val="75000"/>
                </a:schemeClr>
              </a:solidFill>
            </a:endParaRPr>
          </a:p>
        </p:txBody>
      </p:sp>
      <p:pic>
        <p:nvPicPr>
          <p:cNvPr id="10242" name="Picture 2"/>
          <p:cNvPicPr>
            <a:picLocks noChangeAspect="1" noChangeArrowheads="1"/>
          </p:cNvPicPr>
          <p:nvPr/>
        </p:nvPicPr>
        <p:blipFill>
          <a:blip r:embed="rId2" cstate="print"/>
          <a:srcRect/>
          <a:stretch>
            <a:fillRect/>
          </a:stretch>
        </p:blipFill>
        <p:spPr bwMode="auto">
          <a:xfrm>
            <a:off x="0" y="1428736"/>
            <a:ext cx="5128496" cy="5143536"/>
          </a:xfrm>
          <a:prstGeom prst="rect">
            <a:avLst/>
          </a:prstGeom>
          <a:noFill/>
          <a:ln w="9525">
            <a:noFill/>
            <a:miter lim="800000"/>
            <a:headEnd/>
            <a:tailEnd/>
          </a:ln>
          <a:effectLst/>
        </p:spPr>
      </p:pic>
      <p:pic>
        <p:nvPicPr>
          <p:cNvPr id="10243" name="Picture 3"/>
          <p:cNvPicPr>
            <a:picLocks noChangeAspect="1" noChangeArrowheads="1"/>
          </p:cNvPicPr>
          <p:nvPr/>
        </p:nvPicPr>
        <p:blipFill>
          <a:blip r:embed="rId3" cstate="print"/>
          <a:srcRect/>
          <a:stretch>
            <a:fillRect/>
          </a:stretch>
        </p:blipFill>
        <p:spPr bwMode="auto">
          <a:xfrm rot="453731">
            <a:off x="5021018" y="2083980"/>
            <a:ext cx="3807325" cy="381849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sz="half" idx="1"/>
          </p:nvPr>
        </p:nvPicPr>
        <p:blipFill>
          <a:blip r:embed="rId2" cstate="print"/>
          <a:srcRect/>
          <a:stretch>
            <a:fillRect/>
          </a:stretch>
        </p:blipFill>
        <p:spPr bwMode="auto">
          <a:xfrm>
            <a:off x="4643438" y="1142984"/>
            <a:ext cx="4038600" cy="4343400"/>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cstate="print"/>
          <a:srcRect/>
          <a:stretch>
            <a:fillRect/>
          </a:stretch>
        </p:blipFill>
        <p:spPr bwMode="auto">
          <a:xfrm>
            <a:off x="0" y="785794"/>
            <a:ext cx="5154544" cy="5543566"/>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ρθογώνιο"/>
          <p:cNvSpPr/>
          <p:nvPr/>
        </p:nvSpPr>
        <p:spPr>
          <a:xfrm>
            <a:off x="611560" y="692696"/>
            <a:ext cx="3960440" cy="461665"/>
          </a:xfrm>
          <a:prstGeom prst="rect">
            <a:avLst/>
          </a:prstGeom>
        </p:spPr>
        <p:txBody>
          <a:bodyPr wrap="square">
            <a:spAutoFit/>
          </a:bodyPr>
          <a:lstStyle/>
          <a:p>
            <a:pPr>
              <a:buFont typeface="Wingdings" pitchFamily="2" charset="2"/>
              <a:buChar char="Ø"/>
            </a:pPr>
            <a:r>
              <a:rPr lang="el-GR" sz="2400" b="1" u="sng" dirty="0" smtClean="0">
                <a:solidFill>
                  <a:schemeClr val="accent1">
                    <a:lumMod val="75000"/>
                  </a:schemeClr>
                </a:solidFill>
                <a:effectLst>
                  <a:outerShdw blurRad="38100" dist="38100" dir="2700000" algn="tl">
                    <a:srgbClr val="000000">
                      <a:alpha val="43137"/>
                    </a:srgbClr>
                  </a:outerShdw>
                </a:effectLst>
                <a:cs typeface="Arial" pitchFamily="34" charset="0"/>
              </a:rPr>
              <a:t>Το σχολείο μου</a:t>
            </a:r>
          </a:p>
        </p:txBody>
      </p:sp>
      <p:pic>
        <p:nvPicPr>
          <p:cNvPr id="11269" name="Picture 5"/>
          <p:cNvPicPr>
            <a:picLocks noChangeAspect="1" noChangeArrowheads="1"/>
          </p:cNvPicPr>
          <p:nvPr/>
        </p:nvPicPr>
        <p:blipFill>
          <a:blip r:embed="rId2" cstate="print"/>
          <a:srcRect/>
          <a:stretch>
            <a:fillRect/>
          </a:stretch>
        </p:blipFill>
        <p:spPr bwMode="auto">
          <a:xfrm>
            <a:off x="0" y="1357298"/>
            <a:ext cx="5848110" cy="4400558"/>
          </a:xfrm>
          <a:prstGeom prst="rect">
            <a:avLst/>
          </a:prstGeom>
          <a:noFill/>
          <a:ln w="9525">
            <a:noFill/>
            <a:miter lim="800000"/>
            <a:headEnd/>
            <a:tailEnd/>
          </a:ln>
          <a:effectLst/>
        </p:spPr>
      </p:pic>
      <p:pic>
        <p:nvPicPr>
          <p:cNvPr id="11270" name="Picture 6"/>
          <p:cNvPicPr>
            <a:picLocks noChangeAspect="1" noChangeArrowheads="1"/>
          </p:cNvPicPr>
          <p:nvPr/>
        </p:nvPicPr>
        <p:blipFill>
          <a:blip r:embed="rId3" cstate="print"/>
          <a:srcRect/>
          <a:stretch>
            <a:fillRect/>
          </a:stretch>
        </p:blipFill>
        <p:spPr bwMode="auto">
          <a:xfrm>
            <a:off x="5214942" y="1142984"/>
            <a:ext cx="3929058" cy="4471996"/>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sz="half" idx="1"/>
          </p:nvPr>
        </p:nvPicPr>
        <p:blipFill>
          <a:blip r:embed="rId2" cstate="print"/>
          <a:srcRect/>
          <a:stretch>
            <a:fillRect/>
          </a:stretch>
        </p:blipFill>
        <p:spPr bwMode="auto">
          <a:xfrm>
            <a:off x="0" y="214290"/>
            <a:ext cx="5472122" cy="5885112"/>
          </a:xfrm>
          <a:prstGeom prst="rect">
            <a:avLst/>
          </a:prstGeom>
          <a:noFill/>
          <a:ln w="9525">
            <a:noFill/>
            <a:miter lim="800000"/>
            <a:headEnd/>
            <a:tailEnd/>
          </a:ln>
          <a:effectLst/>
        </p:spPr>
      </p:pic>
      <p:pic>
        <p:nvPicPr>
          <p:cNvPr id="8" name="Picture 2"/>
          <p:cNvPicPr>
            <a:picLocks noGrp="1" noChangeAspect="1" noChangeArrowheads="1"/>
          </p:cNvPicPr>
          <p:nvPr>
            <p:ph idx="1"/>
          </p:nvPr>
        </p:nvPicPr>
        <p:blipFill>
          <a:blip r:embed="rId3" cstate="print"/>
          <a:srcRect/>
          <a:stretch>
            <a:fillRect/>
          </a:stretch>
        </p:blipFill>
        <p:spPr bwMode="auto">
          <a:xfrm rot="19884310">
            <a:off x="5254550" y="2767910"/>
            <a:ext cx="3525718" cy="2418468"/>
          </a:xfrm>
          <a:prstGeom prst="rect">
            <a:avLst/>
          </a:prstGeom>
          <a:noFill/>
          <a:ln w="9525">
            <a:noFill/>
            <a:miter lim="800000"/>
            <a:headEnd/>
            <a:tailEnd/>
          </a:ln>
          <a:effectLst>
            <a:softEdge rad="317500"/>
          </a:effectLst>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buFont typeface="Wingdings" pitchFamily="2" charset="2"/>
              <a:buChar char="Ø"/>
            </a:pPr>
            <a:r>
              <a:rPr lang="el-GR" sz="2400" b="1" u="sng" dirty="0" smtClean="0">
                <a:solidFill>
                  <a:schemeClr val="tx2"/>
                </a:solidFill>
                <a:effectLst>
                  <a:outerShdw blurRad="38100" dist="38100" dir="2700000" algn="tl">
                    <a:srgbClr val="000000">
                      <a:alpha val="43137"/>
                    </a:srgbClr>
                  </a:outerShdw>
                </a:effectLst>
                <a:latin typeface="+mn-lt"/>
                <a:cs typeface="Arial" pitchFamily="34" charset="0"/>
              </a:rPr>
              <a:t>Το σπίτι μου</a:t>
            </a:r>
            <a:endParaRPr lang="el-GR" sz="2400" b="1" dirty="0">
              <a:latin typeface="+mn-lt"/>
            </a:endParaRPr>
          </a:p>
        </p:txBody>
      </p:sp>
      <p:pic>
        <p:nvPicPr>
          <p:cNvPr id="12290" name="Picture 2"/>
          <p:cNvPicPr>
            <a:picLocks noGrp="1" noChangeAspect="1" noChangeArrowheads="1"/>
          </p:cNvPicPr>
          <p:nvPr>
            <p:ph sz="half" idx="1"/>
          </p:nvPr>
        </p:nvPicPr>
        <p:blipFill>
          <a:blip r:embed="rId2" cstate="print"/>
          <a:srcRect/>
          <a:stretch>
            <a:fillRect/>
          </a:stretch>
        </p:blipFill>
        <p:spPr bwMode="auto">
          <a:xfrm>
            <a:off x="357158" y="1785926"/>
            <a:ext cx="4038600" cy="4459667"/>
          </a:xfrm>
          <a:prstGeom prst="rect">
            <a:avLst/>
          </a:prstGeom>
          <a:noFill/>
          <a:ln w="9525">
            <a:noFill/>
            <a:miter lim="800000"/>
            <a:headEnd/>
            <a:tailEnd/>
          </a:ln>
          <a:effectLst/>
        </p:spPr>
      </p:pic>
      <p:pic>
        <p:nvPicPr>
          <p:cNvPr id="12291" name="Picture 3"/>
          <p:cNvPicPr>
            <a:picLocks noGrp="1" noChangeAspect="1" noChangeArrowheads="1"/>
          </p:cNvPicPr>
          <p:nvPr>
            <p:ph sz="half" idx="2"/>
          </p:nvPr>
        </p:nvPicPr>
        <p:blipFill>
          <a:blip r:embed="rId3" cstate="print"/>
          <a:srcRect/>
          <a:stretch>
            <a:fillRect/>
          </a:stretch>
        </p:blipFill>
        <p:spPr bwMode="auto">
          <a:xfrm>
            <a:off x="4429124" y="1071546"/>
            <a:ext cx="4038600" cy="4357718"/>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a:stretch>
            <a:fillRect/>
          </a:stretch>
        </p:blipFill>
        <p:spPr bwMode="auto">
          <a:xfrm>
            <a:off x="357158" y="1000108"/>
            <a:ext cx="4208352" cy="4525963"/>
          </a:xfrm>
          <a:prstGeom prst="rect">
            <a:avLst/>
          </a:prstGeom>
          <a:noFill/>
          <a:ln w="9525">
            <a:noFill/>
            <a:miter lim="800000"/>
            <a:headEnd/>
            <a:tailEnd/>
          </a:ln>
          <a:effectLst/>
        </p:spPr>
      </p:pic>
      <p:pic>
        <p:nvPicPr>
          <p:cNvPr id="20483" name="Picture 3"/>
          <p:cNvPicPr>
            <a:picLocks noChangeAspect="1" noChangeArrowheads="1"/>
          </p:cNvPicPr>
          <p:nvPr/>
        </p:nvPicPr>
        <p:blipFill>
          <a:blip r:embed="rId3" cstate="print"/>
          <a:srcRect/>
          <a:stretch>
            <a:fillRect/>
          </a:stretch>
        </p:blipFill>
        <p:spPr bwMode="auto">
          <a:xfrm>
            <a:off x="4143372" y="357166"/>
            <a:ext cx="5287393" cy="5686442"/>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Ορθογώνιο"/>
          <p:cNvSpPr/>
          <p:nvPr/>
        </p:nvSpPr>
        <p:spPr>
          <a:xfrm>
            <a:off x="6357950" y="2643182"/>
            <a:ext cx="2214578"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6 - Ορθογώνιο"/>
          <p:cNvSpPr/>
          <p:nvPr/>
        </p:nvSpPr>
        <p:spPr>
          <a:xfrm>
            <a:off x="3643306" y="2643182"/>
            <a:ext cx="192882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Ορθογώνιο"/>
          <p:cNvSpPr/>
          <p:nvPr/>
        </p:nvSpPr>
        <p:spPr>
          <a:xfrm>
            <a:off x="857224" y="2643182"/>
            <a:ext cx="1928826"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Τίτλος"/>
          <p:cNvSpPr>
            <a:spLocks noGrp="1"/>
          </p:cNvSpPr>
          <p:nvPr>
            <p:ph type="title"/>
          </p:nvPr>
        </p:nvSpPr>
        <p:spPr>
          <a:xfrm>
            <a:off x="571472" y="1785926"/>
            <a:ext cx="8229600" cy="2286016"/>
          </a:xfrm>
        </p:spPr>
        <p:txBody>
          <a:bodyPr>
            <a:noAutofit/>
          </a:bodyPr>
          <a:lstStyle/>
          <a:p>
            <a:endParaRPr lang="el-GR" sz="2000" kern="1200" dirty="0" smtClean="0">
              <a:solidFill>
                <a:schemeClr val="tx1"/>
              </a:solidFill>
              <a:latin typeface="+mj-lt"/>
              <a:ea typeface="+mj-ea"/>
              <a:cs typeface="+mj-cs"/>
            </a:endParaRPr>
          </a:p>
          <a:p>
            <a:r>
              <a:rPr lang="el-GR" sz="2000" kern="1200" dirty="0" smtClean="0">
                <a:solidFill>
                  <a:schemeClr val="tx1"/>
                </a:solidFill>
                <a:latin typeface="+mj-lt"/>
                <a:ea typeface="+mj-ea"/>
                <a:cs typeface="+mj-cs"/>
              </a:rPr>
              <a:t> </a:t>
            </a:r>
            <a:endParaRPr lang="el-GR" sz="2000" kern="1200" dirty="0" smtClean="0">
              <a:latin typeface="+mj-lt"/>
              <a:ea typeface="+mj-ea"/>
              <a:cs typeface="+mj-cs"/>
            </a:endParaRPr>
          </a:p>
          <a:p>
            <a:pPr algn="ctr"/>
            <a:r>
              <a:rPr lang="en-US"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n-US"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n-US" sz="20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l-GR"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ΠΡΟΣΠΕΛΑΣΙΜΟΤΗΤΑ </a:t>
            </a:r>
            <a:br>
              <a:rPr lang="el-GR"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l-GR" sz="20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ΜΑΘΗΤΩΝ ΜΕ ΚΙΝΗΤΙΚΕΣ ΑΝΑΠΗΡΙΕΣ </a:t>
            </a:r>
            <a:endParaRPr lang="el-GR" sz="2000"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endParaRPr>
          </a:p>
          <a:p>
            <a:r>
              <a:rPr lang="el-GR" sz="2000" kern="1200" dirty="0" smtClean="0">
                <a:latin typeface="Verdana" panose="020B0604030504040204" pitchFamily="34" charset="0"/>
                <a:ea typeface="Verdana" panose="020B0604030504040204" pitchFamily="34" charset="0"/>
                <a:cs typeface="Verdana" panose="020B0604030504040204" pitchFamily="34" charset="0"/>
              </a:rPr>
              <a:t> </a:t>
            </a:r>
            <a:br>
              <a:rPr lang="el-GR" sz="2000" kern="1200" dirty="0" smtClean="0">
                <a:latin typeface="Verdana" panose="020B0604030504040204" pitchFamily="34" charset="0"/>
                <a:ea typeface="Verdana" panose="020B0604030504040204" pitchFamily="34" charset="0"/>
                <a:cs typeface="Verdana" panose="020B0604030504040204" pitchFamily="34" charset="0"/>
              </a:rPr>
            </a:br>
            <a:r>
              <a:rPr lang="el-GR" sz="2000" kern="1200" dirty="0" smtClean="0">
                <a:latin typeface="Verdana" panose="020B0604030504040204" pitchFamily="34" charset="0"/>
                <a:ea typeface="Verdana" panose="020B0604030504040204" pitchFamily="34" charset="0"/>
                <a:cs typeface="Verdana" panose="020B0604030504040204" pitchFamily="34" charset="0"/>
              </a:rPr>
              <a:t/>
            </a:r>
            <a:br>
              <a:rPr lang="el-GR" sz="2000" kern="1200" dirty="0" smtClean="0">
                <a:latin typeface="Verdana" panose="020B0604030504040204" pitchFamily="34" charset="0"/>
                <a:ea typeface="Verdana" panose="020B0604030504040204" pitchFamily="34" charset="0"/>
                <a:cs typeface="Verdana" panose="020B0604030504040204" pitchFamily="34" charset="0"/>
              </a:rPr>
            </a:br>
            <a:r>
              <a:rPr lang="el-GR" sz="2400" dirty="0" smtClean="0">
                <a:latin typeface="Verdana" panose="020B0604030504040204" pitchFamily="34" charset="0"/>
                <a:ea typeface="Verdana" panose="020B0604030504040204" pitchFamily="34" charset="0"/>
                <a:cs typeface="Verdana" panose="020B0604030504040204" pitchFamily="34" charset="0"/>
              </a:rPr>
              <a:t>Υ</a:t>
            </a:r>
            <a:r>
              <a:rPr lang="el-GR" sz="2400" kern="1200" dirty="0" smtClean="0">
                <a:latin typeface="Verdana" panose="020B0604030504040204" pitchFamily="34" charset="0"/>
                <a:ea typeface="Verdana" panose="020B0604030504040204" pitchFamily="34" charset="0"/>
                <a:cs typeface="Verdana" panose="020B0604030504040204" pitchFamily="34" charset="0"/>
              </a:rPr>
              <a:t>ποδομές  		Βοηθήματα 		Προσαρμογές</a:t>
            </a:r>
            <a:br>
              <a:rPr lang="el-GR" sz="2400" kern="1200" dirty="0" smtClean="0">
                <a:latin typeface="Verdana" panose="020B0604030504040204" pitchFamily="34" charset="0"/>
                <a:ea typeface="Verdana" panose="020B0604030504040204" pitchFamily="34" charset="0"/>
                <a:cs typeface="Verdana" panose="020B0604030504040204" pitchFamily="34" charset="0"/>
              </a:rPr>
            </a:br>
            <a:r>
              <a:rPr lang="el-GR" sz="2400" kern="1200" dirty="0" smtClean="0">
                <a:latin typeface="Verdana" panose="020B0604030504040204" pitchFamily="34" charset="0"/>
                <a:ea typeface="Verdana" panose="020B0604030504040204" pitchFamily="34" charset="0"/>
                <a:cs typeface="Verdana" panose="020B0604030504040204" pitchFamily="34" charset="0"/>
              </a:rPr>
              <a:t/>
            </a:r>
            <a:br>
              <a:rPr lang="el-GR" sz="2400" kern="1200" dirty="0" smtClean="0">
                <a:latin typeface="Verdana" panose="020B0604030504040204" pitchFamily="34" charset="0"/>
                <a:ea typeface="Verdana" panose="020B0604030504040204" pitchFamily="34" charset="0"/>
                <a:cs typeface="Verdana" panose="020B0604030504040204" pitchFamily="34" charset="0"/>
              </a:rPr>
            </a:br>
            <a:r>
              <a:rPr lang="el-GR" sz="24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μέσα </a:t>
            </a:r>
            <a:r>
              <a:rPr lang="el-GR" sz="2400" b="1"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και έξω από την </a:t>
            </a:r>
            <a:r>
              <a:rPr lang="el-GR" sz="2400" b="1"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τάξη </a:t>
            </a:r>
            <a:r>
              <a:rPr lang="el-GR" sz="2400"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
            </a:r>
            <a:br>
              <a:rPr lang="el-GR" sz="2400" kern="12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br>
            <a:r>
              <a:rPr lang="el-GR" sz="2400" kern="1200" dirty="0" smtClean="0">
                <a:latin typeface="Verdana" panose="020B0604030504040204" pitchFamily="34" charset="0"/>
                <a:ea typeface="Verdana" panose="020B0604030504040204" pitchFamily="34" charset="0"/>
                <a:cs typeface="Verdana" panose="020B0604030504040204" pitchFamily="34" charset="0"/>
              </a:rPr>
              <a:t/>
            </a:r>
            <a:br>
              <a:rPr lang="el-GR" sz="2400" kern="1200" dirty="0" smtClean="0">
                <a:latin typeface="Verdana" panose="020B0604030504040204" pitchFamily="34" charset="0"/>
                <a:ea typeface="Verdana" panose="020B0604030504040204" pitchFamily="34" charset="0"/>
                <a:cs typeface="Verdana" panose="020B0604030504040204" pitchFamily="34" charset="0"/>
              </a:rPr>
            </a:br>
            <a:r>
              <a:rPr lang="el-GR" sz="2000" kern="1200" dirty="0" smtClean="0">
                <a:latin typeface="Verdana" panose="020B0604030504040204" pitchFamily="34" charset="0"/>
                <a:ea typeface="Verdana" panose="020B0604030504040204" pitchFamily="34" charset="0"/>
                <a:cs typeface="Verdana" panose="020B0604030504040204" pitchFamily="34" charset="0"/>
              </a:rPr>
              <a:t>(</a:t>
            </a:r>
            <a:r>
              <a:rPr lang="el-GR" sz="1800" kern="1200" dirty="0" smtClean="0">
                <a:latin typeface="Verdana" panose="020B0604030504040204" pitchFamily="34" charset="0"/>
                <a:ea typeface="Verdana" panose="020B0604030504040204" pitchFamily="34" charset="0"/>
                <a:cs typeface="Verdana" panose="020B0604030504040204" pitchFamily="34" charset="0"/>
              </a:rPr>
              <a:t>ράμπες, ανελκυστήρες, αντιολισθητικά δάπεδα, κατάλληλο φωτισμό, ηλεκτρονικούς υπολογιστές, ρυθμιζόμενα στο ύψος θρανία κ.ά.) </a:t>
            </a:r>
            <a:r>
              <a:rPr lang="el-GR" sz="1400" dirty="0" smtClean="0">
                <a:latin typeface="Verdana" panose="020B0604030504040204" pitchFamily="34" charset="0"/>
                <a:ea typeface="Verdana" panose="020B0604030504040204" pitchFamily="34" charset="0"/>
                <a:cs typeface="Verdana" panose="020B0604030504040204" pitchFamily="34" charset="0"/>
              </a:rPr>
              <a:t>(</a:t>
            </a:r>
            <a:r>
              <a:rPr lang="el-GR" sz="1400" dirty="0" err="1" smtClean="0">
                <a:latin typeface="Verdana" panose="020B0604030504040204" pitchFamily="34" charset="0"/>
                <a:ea typeface="Verdana" panose="020B0604030504040204" pitchFamily="34" charset="0"/>
                <a:cs typeface="Verdana" panose="020B0604030504040204" pitchFamily="34" charset="0"/>
              </a:rPr>
              <a:t>Πολυχρονοπούλου</a:t>
            </a:r>
            <a:r>
              <a:rPr lang="el-GR" sz="1400" dirty="0" smtClean="0">
                <a:latin typeface="Verdana" panose="020B0604030504040204" pitchFamily="34" charset="0"/>
                <a:ea typeface="Verdana" panose="020B0604030504040204" pitchFamily="34" charset="0"/>
                <a:cs typeface="Verdana" panose="020B0604030504040204" pitchFamily="34" charset="0"/>
              </a:rPr>
              <a:t>, 2012)</a:t>
            </a:r>
            <a:r>
              <a:rPr lang="el-GR" sz="2000" kern="1200" dirty="0" smtClean="0">
                <a:latin typeface="Verdana" panose="020B0604030504040204" pitchFamily="34" charset="0"/>
                <a:ea typeface="Verdana" panose="020B0604030504040204" pitchFamily="34" charset="0"/>
                <a:cs typeface="Verdana" panose="020B0604030504040204" pitchFamily="34" charset="0"/>
              </a:rPr>
              <a:t/>
            </a:r>
            <a:br>
              <a:rPr lang="el-GR" sz="2000" kern="1200" dirty="0" smtClean="0">
                <a:latin typeface="Verdana" panose="020B0604030504040204" pitchFamily="34" charset="0"/>
                <a:ea typeface="Verdana" panose="020B0604030504040204" pitchFamily="34" charset="0"/>
                <a:cs typeface="Verdana" panose="020B0604030504040204" pitchFamily="34" charset="0"/>
              </a:rPr>
            </a:br>
            <a:r>
              <a:rPr lang="el-GR" sz="2400" dirty="0" smtClean="0">
                <a:latin typeface="Verdana" panose="020B0604030504040204" pitchFamily="34" charset="0"/>
                <a:ea typeface="Verdana" panose="020B0604030504040204" pitchFamily="34" charset="0"/>
                <a:cs typeface="Verdana" panose="020B0604030504040204" pitchFamily="34" charset="0"/>
              </a:rPr>
              <a:t/>
            </a:r>
            <a:br>
              <a:rPr lang="el-GR" sz="2400" dirty="0" smtClean="0">
                <a:latin typeface="Verdana" panose="020B0604030504040204" pitchFamily="34" charset="0"/>
                <a:ea typeface="Verdana" panose="020B0604030504040204" pitchFamily="34" charset="0"/>
                <a:cs typeface="Verdana" panose="020B0604030504040204" pitchFamily="34" charset="0"/>
              </a:rPr>
            </a:br>
            <a:r>
              <a:rPr lang="el-GR" sz="2400" dirty="0" smtClean="0">
                <a:latin typeface="Verdana" panose="020B0604030504040204" pitchFamily="34" charset="0"/>
                <a:ea typeface="Verdana" panose="020B0604030504040204" pitchFamily="34" charset="0"/>
                <a:cs typeface="Verdana" panose="020B0604030504040204" pitchFamily="34" charset="0"/>
              </a:rPr>
              <a:t/>
            </a:r>
            <a:br>
              <a:rPr lang="el-GR" sz="2400" dirty="0" smtClean="0">
                <a:latin typeface="Verdana" panose="020B0604030504040204" pitchFamily="34" charset="0"/>
                <a:ea typeface="Verdana" panose="020B0604030504040204" pitchFamily="34" charset="0"/>
                <a:cs typeface="Verdana" panose="020B0604030504040204" pitchFamily="34" charset="0"/>
              </a:rPr>
            </a:br>
            <a:endParaRPr lang="el-GR" sz="18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wheel spokes="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περιεχομένου"/>
          <p:cNvSpPr>
            <a:spLocks noGrp="1"/>
          </p:cNvSpPr>
          <p:nvPr>
            <p:ph idx="1"/>
          </p:nvPr>
        </p:nvSpPr>
        <p:spPr>
          <a:xfrm>
            <a:off x="467544" y="620688"/>
            <a:ext cx="8229600" cy="507512"/>
          </a:xfrm>
        </p:spPr>
        <p:txBody>
          <a:bodyPr>
            <a:noAutofit/>
          </a:bodyPr>
          <a:lstStyle/>
          <a:p>
            <a:pPr>
              <a:buFont typeface="Wingdings" pitchFamily="2" charset="2"/>
              <a:buChar char="Ø"/>
            </a:pPr>
            <a:r>
              <a:rPr lang="el-GR" sz="2400" b="1" u="sng" dirty="0" smtClean="0">
                <a:solidFill>
                  <a:schemeClr val="accent1">
                    <a:lumMod val="75000"/>
                  </a:schemeClr>
                </a:solidFill>
                <a:effectLst>
                  <a:outerShdw blurRad="38100" dist="38100" dir="2700000" algn="tl">
                    <a:srgbClr val="000000">
                      <a:alpha val="43137"/>
                    </a:srgbClr>
                  </a:outerShdw>
                </a:effectLst>
                <a:cs typeface="Arial" pitchFamily="34" charset="0"/>
              </a:rPr>
              <a:t>Η γειτονιά μου</a:t>
            </a:r>
          </a:p>
        </p:txBody>
      </p:sp>
      <p:pic>
        <p:nvPicPr>
          <p:cNvPr id="13314" name="Picture 2"/>
          <p:cNvPicPr>
            <a:picLocks noChangeAspect="1" noChangeArrowheads="1"/>
          </p:cNvPicPr>
          <p:nvPr/>
        </p:nvPicPr>
        <p:blipFill>
          <a:blip r:embed="rId2" cstate="print"/>
          <a:srcRect/>
          <a:stretch>
            <a:fillRect/>
          </a:stretch>
        </p:blipFill>
        <p:spPr bwMode="auto">
          <a:xfrm>
            <a:off x="0" y="1643050"/>
            <a:ext cx="4245233" cy="4257682"/>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cstate="print"/>
          <a:srcRect/>
          <a:stretch>
            <a:fillRect/>
          </a:stretch>
        </p:blipFill>
        <p:spPr bwMode="auto">
          <a:xfrm>
            <a:off x="3929058" y="714356"/>
            <a:ext cx="4986014" cy="5000636"/>
          </a:xfrm>
          <a:prstGeom prst="rect">
            <a:avLst/>
          </a:prstGeom>
          <a:noFill/>
          <a:ln w="9525">
            <a:noFill/>
            <a:miter lim="800000"/>
            <a:headEnd/>
            <a:tailEnd/>
          </a:ln>
          <a:effectLst/>
        </p:spPr>
      </p:pic>
    </p:spTree>
  </p:cSld>
  <p:clrMapOvr>
    <a:masterClrMapping/>
  </p:clrMapOvr>
  <p:transition>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srcRect/>
          <a:stretch>
            <a:fillRect/>
          </a:stretch>
        </p:blipFill>
        <p:spPr bwMode="auto">
          <a:xfrm>
            <a:off x="428596" y="357166"/>
            <a:ext cx="4208352" cy="4525963"/>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cstate="print"/>
          <a:srcRect/>
          <a:stretch>
            <a:fillRect/>
          </a:stretch>
        </p:blipFill>
        <p:spPr bwMode="auto">
          <a:xfrm rot="297170">
            <a:off x="4384238" y="1769821"/>
            <a:ext cx="4556721" cy="4900624"/>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428596" y="500042"/>
            <a:ext cx="8157511" cy="4911741"/>
          </a:xfrm>
          <a:prstGeom prst="rect">
            <a:avLst/>
          </a:prstGeom>
          <a:noFill/>
          <a:ln w="9525">
            <a:noFill/>
            <a:miter lim="800000"/>
            <a:headEnd/>
            <a:tailEnd/>
          </a:ln>
          <a:effectLst/>
        </p:spPr>
      </p:pic>
    </p:spTree>
  </p:cSld>
  <p:clrMapOvr>
    <a:masterClrMapping/>
  </p:clrMapOvr>
  <p:transition>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57158" y="571480"/>
            <a:ext cx="8429684" cy="1323439"/>
          </a:xfrm>
          <a:prstGeom prst="rect">
            <a:avLst/>
          </a:prstGeom>
        </p:spPr>
        <p:txBody>
          <a:bodyPr wrap="square">
            <a:spAutoFit/>
          </a:bodyPr>
          <a:lstStyle/>
          <a:p>
            <a:r>
              <a:rPr lang="el-GR" sz="2000" dirty="0" smtClean="0"/>
              <a:t>Η </a:t>
            </a:r>
            <a:r>
              <a:rPr lang="el-GR" sz="2000" i="1" u="sng" dirty="0" smtClean="0">
                <a:solidFill>
                  <a:schemeClr val="accent1">
                    <a:lumMod val="75000"/>
                  </a:schemeClr>
                </a:solidFill>
              </a:rPr>
              <a:t>στάση των γονιών </a:t>
            </a:r>
            <a:r>
              <a:rPr lang="el-GR" sz="2000" dirty="0" smtClean="0"/>
              <a:t>επηρεάζει τις επιδόσεις των παιδιών στις δραστηριότητες καθημερινής ζωής, ενώ φαίνεται να επηρεάζεται από το μορφωτικό και οικονομικό τους επίπεδο, το επάγγελμα, τη μορφή της οικογένειας, καθώς και από τις ιδιαίτερες ανάγκες των μελών της. </a:t>
            </a:r>
            <a:r>
              <a:rPr lang="el-GR" dirty="0" smtClean="0"/>
              <a:t>(</a:t>
            </a:r>
            <a:r>
              <a:rPr lang="el-GR" dirty="0" err="1" smtClean="0"/>
              <a:t>Μουσούρου</a:t>
            </a:r>
            <a:r>
              <a:rPr lang="el-GR" dirty="0" smtClean="0"/>
              <a:t>, 1992). </a:t>
            </a:r>
            <a:endParaRPr lang="el-GR" dirty="0"/>
          </a:p>
        </p:txBody>
      </p:sp>
      <p:sp>
        <p:nvSpPr>
          <p:cNvPr id="7" name="6 - Ορθογώνιο"/>
          <p:cNvSpPr/>
          <p:nvPr/>
        </p:nvSpPr>
        <p:spPr>
          <a:xfrm>
            <a:off x="428596" y="2357430"/>
            <a:ext cx="8429684" cy="1015663"/>
          </a:xfrm>
          <a:prstGeom prst="rect">
            <a:avLst/>
          </a:prstGeom>
        </p:spPr>
        <p:txBody>
          <a:bodyPr wrap="square">
            <a:spAutoFit/>
          </a:bodyPr>
          <a:lstStyle/>
          <a:p>
            <a:r>
              <a:rPr lang="el-GR" sz="2000" dirty="0" smtClean="0"/>
              <a:t>Η </a:t>
            </a:r>
            <a:r>
              <a:rPr lang="el-GR" sz="2000" i="1" u="sng" dirty="0" smtClean="0">
                <a:solidFill>
                  <a:schemeClr val="accent1">
                    <a:lumMod val="75000"/>
                  </a:schemeClr>
                </a:solidFill>
              </a:rPr>
              <a:t>υπερβολική φροντίδα </a:t>
            </a:r>
            <a:r>
              <a:rPr lang="el-GR" sz="2000" b="1" dirty="0" smtClean="0">
                <a:solidFill>
                  <a:schemeClr val="accent1">
                    <a:lumMod val="75000"/>
                  </a:schemeClr>
                </a:solidFill>
                <a:effectLst>
                  <a:outerShdw blurRad="38100" dist="38100" dir="2700000" algn="tl">
                    <a:srgbClr val="000000">
                      <a:alpha val="43137"/>
                    </a:srgbClr>
                  </a:outerShdw>
                </a:effectLst>
              </a:rPr>
              <a:t>δεν δίνει στο παιδί τη δυνατότητα να πάρει τις απαραίτητες πρωτοβουλίες </a:t>
            </a:r>
            <a:r>
              <a:rPr lang="el-GR" sz="2000" dirty="0" smtClean="0"/>
              <a:t>(</a:t>
            </a:r>
            <a:r>
              <a:rPr lang="el-GR" sz="2000" dirty="0" err="1" smtClean="0"/>
              <a:t>Schiffrin</a:t>
            </a:r>
            <a:r>
              <a:rPr lang="el-GR" sz="2000" dirty="0" smtClean="0"/>
              <a:t> </a:t>
            </a:r>
            <a:r>
              <a:rPr lang="el-GR" sz="2000" dirty="0" err="1" smtClean="0"/>
              <a:t>et</a:t>
            </a:r>
            <a:r>
              <a:rPr lang="el-GR" sz="2000" dirty="0" smtClean="0"/>
              <a:t> </a:t>
            </a:r>
            <a:r>
              <a:rPr lang="el-GR" sz="2000" dirty="0" err="1" smtClean="0"/>
              <a:t>al</a:t>
            </a:r>
            <a:r>
              <a:rPr lang="el-GR" sz="2000" dirty="0" smtClean="0"/>
              <a:t>., 2013) ακόμα και σε θέματα όπως η προσωπική περιποίηση, η τουαλέτα, η ένδυση και το φαγητό. </a:t>
            </a:r>
            <a:endParaRPr lang="el-GR" sz="2000" dirty="0"/>
          </a:p>
        </p:txBody>
      </p:sp>
      <p:sp>
        <p:nvSpPr>
          <p:cNvPr id="8" name="7 - Ορθογώνιο"/>
          <p:cNvSpPr/>
          <p:nvPr/>
        </p:nvSpPr>
        <p:spPr>
          <a:xfrm>
            <a:off x="500034" y="3786190"/>
            <a:ext cx="8215370" cy="1631216"/>
          </a:xfrm>
          <a:prstGeom prst="rect">
            <a:avLst/>
          </a:prstGeom>
        </p:spPr>
        <p:txBody>
          <a:bodyPr wrap="square">
            <a:spAutoFit/>
          </a:bodyPr>
          <a:lstStyle/>
          <a:p>
            <a:r>
              <a:rPr lang="el-GR" sz="2000" dirty="0" smtClean="0"/>
              <a:t>Οι εμπειρίες που αποκτά καθημερινά το παιδί με τις σχολικές δραστηριότητες, του </a:t>
            </a:r>
            <a:r>
              <a:rPr lang="el-GR" sz="2000" dirty="0" smtClean="0">
                <a:solidFill>
                  <a:schemeClr val="accent1">
                    <a:lumMod val="75000"/>
                  </a:schemeClr>
                </a:solidFill>
              </a:rPr>
              <a:t>ενισχύουν το συναίσθημα της αυτοεκτίμησης και αυτοπεποίθησης</a:t>
            </a:r>
            <a:r>
              <a:rPr lang="el-GR" sz="2000" dirty="0" smtClean="0"/>
              <a:t>, ενώ το βοηθάνε να εσωτερικεύσει τα συναισθήματα του, να ανακαλύψει και να επιδείξει τις ικανότητές του με την ενεργό συμμετοχή του σε δραστηριότητες καθημερινής ζωής</a:t>
            </a:r>
            <a:r>
              <a:rPr lang="en-US" sz="2000" dirty="0" smtClean="0"/>
              <a:t>.</a:t>
            </a:r>
            <a:r>
              <a:rPr lang="el-GR" sz="2000" dirty="0" smtClean="0"/>
              <a:t> </a:t>
            </a:r>
            <a:r>
              <a:rPr lang="el-GR" dirty="0" smtClean="0"/>
              <a:t>(</a:t>
            </a:r>
            <a:r>
              <a:rPr lang="el-GR" dirty="0" err="1" smtClean="0"/>
              <a:t>Γκλιάου</a:t>
            </a:r>
            <a:r>
              <a:rPr lang="el-GR" dirty="0" smtClean="0"/>
              <a:t>-Χριστοδούλου, 2015)</a:t>
            </a:r>
            <a:endParaRPr lang="el-GR" dirty="0"/>
          </a:p>
        </p:txBody>
      </p:sp>
    </p:spTree>
  </p:cSld>
  <p:clrMapOvr>
    <a:masterClrMapping/>
  </p:clrMapOvr>
  <p:transition>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85720" y="857232"/>
            <a:ext cx="8572560" cy="1569660"/>
          </a:xfrm>
          <a:prstGeom prst="rect">
            <a:avLst/>
          </a:prstGeom>
        </p:spPr>
        <p:txBody>
          <a:bodyPr wrap="square">
            <a:spAutoFit/>
          </a:bodyPr>
          <a:lstStyle/>
          <a:p>
            <a:r>
              <a:rPr lang="en-US" sz="2400" dirty="0" smtClean="0"/>
              <a:t>H </a:t>
            </a:r>
            <a:r>
              <a:rPr lang="el-GR" sz="2400" dirty="0" smtClean="0"/>
              <a:t>διεπιστημονική προσέγγιση (Δράκος, 2011) και η συνεργασία με το Ειδικό Εκπαιδευτικό Προσωπικό βοηθάει </a:t>
            </a:r>
          </a:p>
          <a:p>
            <a:r>
              <a:rPr lang="el-GR" sz="2400" b="1" dirty="0" smtClean="0">
                <a:effectLst>
                  <a:outerShdw blurRad="38100" dist="38100" dir="2700000" algn="tl">
                    <a:srgbClr val="000000">
                      <a:alpha val="43137"/>
                    </a:srgbClr>
                  </a:outerShdw>
                </a:effectLst>
              </a:rPr>
              <a:t>στην καλύτερη υποστήριξη του μαθητή με κινητικό πρόβλημα</a:t>
            </a:r>
            <a:r>
              <a:rPr lang="el-GR" sz="2400" dirty="0" smtClean="0"/>
              <a:t>.</a:t>
            </a:r>
            <a:endParaRPr lang="en-US" sz="2400" dirty="0" smtClean="0"/>
          </a:p>
          <a:p>
            <a:endParaRPr lang="el-GR" sz="2400" dirty="0" smtClean="0"/>
          </a:p>
        </p:txBody>
      </p:sp>
      <p:sp>
        <p:nvSpPr>
          <p:cNvPr id="5" name="4 - Έλλειψη"/>
          <p:cNvSpPr/>
          <p:nvPr/>
        </p:nvSpPr>
        <p:spPr>
          <a:xfrm>
            <a:off x="1857356" y="2428868"/>
            <a:ext cx="4429156" cy="40005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Arial" pitchFamily="34" charset="0"/>
              <a:buChar char="•"/>
            </a:pPr>
            <a:r>
              <a:rPr lang="el-GR" sz="2400" dirty="0" smtClean="0"/>
              <a:t>ειδικός παιδαγωγός, </a:t>
            </a:r>
            <a:endParaRPr lang="en-US" sz="2400" dirty="0" smtClean="0"/>
          </a:p>
          <a:p>
            <a:pPr>
              <a:buFont typeface="Arial" pitchFamily="34" charset="0"/>
              <a:buChar char="•"/>
            </a:pPr>
            <a:r>
              <a:rPr lang="el-GR" sz="2400" dirty="0" smtClean="0"/>
              <a:t>ψυχολόγος, </a:t>
            </a:r>
            <a:endParaRPr lang="en-US" sz="2400" dirty="0" smtClean="0"/>
          </a:p>
          <a:p>
            <a:pPr>
              <a:buFont typeface="Arial" pitchFamily="34" charset="0"/>
              <a:buChar char="•"/>
            </a:pPr>
            <a:r>
              <a:rPr lang="el-GR" sz="2400" dirty="0" smtClean="0"/>
              <a:t>κοινωνικός λειτουργός, </a:t>
            </a:r>
            <a:endParaRPr lang="en-US" sz="2400" dirty="0" smtClean="0"/>
          </a:p>
          <a:p>
            <a:pPr>
              <a:buFont typeface="Arial" pitchFamily="34" charset="0"/>
              <a:buChar char="•"/>
            </a:pPr>
            <a:r>
              <a:rPr lang="el-GR" sz="2400" dirty="0" err="1" smtClean="0"/>
              <a:t>εργοθεραπευτής</a:t>
            </a:r>
            <a:r>
              <a:rPr lang="el-GR" sz="2400" dirty="0" smtClean="0"/>
              <a:t>, </a:t>
            </a:r>
            <a:endParaRPr lang="en-US" sz="2400" dirty="0" smtClean="0"/>
          </a:p>
          <a:p>
            <a:pPr>
              <a:buFont typeface="Arial" pitchFamily="34" charset="0"/>
              <a:buChar char="•"/>
            </a:pPr>
            <a:r>
              <a:rPr lang="el-GR" sz="2400" dirty="0" smtClean="0"/>
              <a:t>λογοθεραπευτής, </a:t>
            </a:r>
            <a:endParaRPr lang="en-US" sz="2400" dirty="0" smtClean="0"/>
          </a:p>
          <a:p>
            <a:pPr>
              <a:buFont typeface="Arial" pitchFamily="34" charset="0"/>
              <a:buChar char="•"/>
            </a:pPr>
            <a:r>
              <a:rPr lang="el-GR" sz="2400" dirty="0" smtClean="0"/>
              <a:t>φυσικοθεραπευτής, </a:t>
            </a:r>
            <a:endParaRPr lang="en-US" sz="2400" dirty="0" smtClean="0"/>
          </a:p>
          <a:p>
            <a:pPr>
              <a:buFont typeface="Arial" pitchFamily="34" charset="0"/>
              <a:buChar char="•"/>
            </a:pPr>
            <a:r>
              <a:rPr lang="el-GR" sz="2400" dirty="0" smtClean="0"/>
              <a:t>νοσηλευτής</a:t>
            </a:r>
            <a:endParaRPr lang="en-US" sz="2400" dirty="0" smtClean="0"/>
          </a:p>
        </p:txBody>
      </p:sp>
    </p:spTree>
  </p:cSld>
  <p:clrMapOvr>
    <a:masterClrMapping/>
  </p:clrMapOvr>
  <p:transition>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Κατακόρυφος πάπυρος"/>
          <p:cNvSpPr/>
          <p:nvPr/>
        </p:nvSpPr>
        <p:spPr>
          <a:xfrm>
            <a:off x="714348" y="642918"/>
            <a:ext cx="7929618" cy="5072098"/>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1 - Θέση περιεχομένου"/>
          <p:cNvSpPr>
            <a:spLocks noGrp="1"/>
          </p:cNvSpPr>
          <p:nvPr>
            <p:ph idx="1"/>
          </p:nvPr>
        </p:nvSpPr>
        <p:spPr>
          <a:xfrm>
            <a:off x="539552" y="1844825"/>
            <a:ext cx="8229600" cy="3012935"/>
          </a:xfrm>
        </p:spPr>
        <p:txBody>
          <a:bodyPr>
            <a:normAutofit/>
          </a:bodyPr>
          <a:lstStyle/>
          <a:p>
            <a:pPr algn="ctr">
              <a:buNone/>
            </a:pPr>
            <a:r>
              <a:rPr lang="el-GR" sz="2000" b="1" dirty="0" smtClean="0">
                <a:solidFill>
                  <a:schemeClr val="bg1">
                    <a:lumMod val="95000"/>
                  </a:schemeClr>
                </a:solidFill>
              </a:rPr>
              <a:t>Το σχολείο μπορεί να διαδραματίσει σημαντικό ρόλο </a:t>
            </a:r>
          </a:p>
          <a:p>
            <a:pPr algn="ctr">
              <a:buNone/>
            </a:pPr>
            <a:r>
              <a:rPr lang="el-GR" sz="2000" b="1" dirty="0" smtClean="0">
                <a:solidFill>
                  <a:schemeClr val="bg1">
                    <a:lumMod val="95000"/>
                  </a:schemeClr>
                </a:solidFill>
              </a:rPr>
              <a:t>στην κρίσιμη αυτή ηλικία </a:t>
            </a:r>
          </a:p>
          <a:p>
            <a:pPr algn="ctr">
              <a:buNone/>
            </a:pPr>
            <a:r>
              <a:rPr lang="el-GR" sz="2000" b="1" dirty="0" smtClean="0">
                <a:solidFill>
                  <a:schemeClr val="bg1">
                    <a:lumMod val="95000"/>
                  </a:schemeClr>
                </a:solidFill>
              </a:rPr>
              <a:t>ενισχύοντας με δεξιότητες τους ίδιους τους μαθητές </a:t>
            </a:r>
          </a:p>
          <a:p>
            <a:pPr algn="ctr">
              <a:buNone/>
            </a:pPr>
            <a:r>
              <a:rPr lang="el-GR" sz="2000" b="1" dirty="0" smtClean="0">
                <a:solidFill>
                  <a:schemeClr val="bg1">
                    <a:lumMod val="95000"/>
                  </a:schemeClr>
                </a:solidFill>
              </a:rPr>
              <a:t>(αλλά και τους εκπαιδευτικούς και τους γονείς), </a:t>
            </a:r>
          </a:p>
          <a:p>
            <a:pPr algn="ctr">
              <a:buNone/>
            </a:pPr>
            <a:r>
              <a:rPr lang="el-GR" sz="2000" b="1" dirty="0" smtClean="0">
                <a:solidFill>
                  <a:schemeClr val="bg1">
                    <a:lumMod val="95000"/>
                  </a:schemeClr>
                </a:solidFill>
              </a:rPr>
              <a:t>έτσι ώστε να διαμορφώσουν επιθυμητές συμπεριφορές που μακροπρόθεσμα θα τους οδηγήσει </a:t>
            </a:r>
          </a:p>
          <a:p>
            <a:pPr algn="ctr">
              <a:buNone/>
            </a:pPr>
            <a:r>
              <a:rPr lang="el-GR" sz="2000" b="1" dirty="0" smtClean="0">
                <a:solidFill>
                  <a:schemeClr val="bg1">
                    <a:lumMod val="95000"/>
                  </a:schemeClr>
                </a:solidFill>
              </a:rPr>
              <a:t>να μάθουν να προασπίζουν τόσο τα δικά τους δικαιώματα  </a:t>
            </a:r>
          </a:p>
          <a:p>
            <a:pPr algn="ctr">
              <a:buNone/>
            </a:pPr>
            <a:r>
              <a:rPr lang="el-GR" sz="2000" b="1" dirty="0" smtClean="0">
                <a:solidFill>
                  <a:schemeClr val="bg1">
                    <a:lumMod val="95000"/>
                  </a:schemeClr>
                </a:solidFill>
              </a:rPr>
              <a:t>όσο και του ευρύτερου κοινωνικού συνόλου. </a:t>
            </a: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692696"/>
            <a:ext cx="8229600" cy="4525963"/>
          </a:xfrm>
        </p:spPr>
        <p:txBody>
          <a:bodyPr>
            <a:normAutofit/>
          </a:bodyPr>
          <a:lstStyle/>
          <a:p>
            <a:pPr algn="ctr">
              <a:buNone/>
            </a:pPr>
            <a:r>
              <a:rPr lang="en-US" sz="2000" b="1" dirty="0" smtClean="0"/>
              <a:t>  </a:t>
            </a:r>
            <a:r>
              <a:rPr lang="el-GR" sz="2000" b="1" dirty="0" smtClean="0"/>
              <a:t> </a:t>
            </a:r>
            <a:r>
              <a:rPr lang="el-GR" sz="2000" b="1" dirty="0" smtClean="0">
                <a:solidFill>
                  <a:schemeClr val="accent1">
                    <a:lumMod val="75000"/>
                  </a:schemeClr>
                </a:solidFill>
              </a:rPr>
              <a:t>Για </a:t>
            </a:r>
            <a:r>
              <a:rPr lang="el-GR" sz="2000" b="1" dirty="0">
                <a:solidFill>
                  <a:schemeClr val="accent1">
                    <a:lumMod val="75000"/>
                  </a:schemeClr>
                </a:solidFill>
              </a:rPr>
              <a:t>να οδηγηθούμε σε μία κοινωνία για όλους, </a:t>
            </a:r>
            <a:endParaRPr lang="el-GR" sz="2000" b="1" dirty="0" smtClean="0">
              <a:solidFill>
                <a:schemeClr val="accent1">
                  <a:lumMod val="75000"/>
                </a:schemeClr>
              </a:solidFill>
            </a:endParaRPr>
          </a:p>
          <a:p>
            <a:pPr algn="ctr">
              <a:buNone/>
            </a:pPr>
            <a:r>
              <a:rPr lang="el-GR" sz="2000" b="1" dirty="0" smtClean="0">
                <a:solidFill>
                  <a:schemeClr val="accent1">
                    <a:lumMod val="75000"/>
                  </a:schemeClr>
                </a:solidFill>
              </a:rPr>
              <a:t>που </a:t>
            </a:r>
            <a:r>
              <a:rPr lang="el-GR" sz="2000" b="1" dirty="0">
                <a:solidFill>
                  <a:schemeClr val="accent1">
                    <a:lumMod val="75000"/>
                  </a:schemeClr>
                </a:solidFill>
              </a:rPr>
              <a:t>θα φροντίζει ώστε οι υπηρεσίες, οι δραστηριότητες, η πληροφόρηση και το φυσικό περιβάλλον </a:t>
            </a:r>
            <a:endParaRPr lang="el-GR" sz="2000" b="1" dirty="0" smtClean="0">
              <a:solidFill>
                <a:schemeClr val="accent1">
                  <a:lumMod val="75000"/>
                </a:schemeClr>
              </a:solidFill>
            </a:endParaRPr>
          </a:p>
          <a:p>
            <a:pPr algn="ctr">
              <a:buNone/>
            </a:pPr>
            <a:r>
              <a:rPr lang="el-GR" sz="2000" b="1" dirty="0" smtClean="0">
                <a:solidFill>
                  <a:schemeClr val="accent1">
                    <a:lumMod val="75000"/>
                  </a:schemeClr>
                </a:solidFill>
              </a:rPr>
              <a:t>να </a:t>
            </a:r>
            <a:r>
              <a:rPr lang="el-GR" sz="2000" b="1" dirty="0">
                <a:solidFill>
                  <a:schemeClr val="accent1">
                    <a:lumMod val="75000"/>
                  </a:schemeClr>
                </a:solidFill>
              </a:rPr>
              <a:t>είναι προσιτά σε όλους τους πολίτες, </a:t>
            </a:r>
            <a:endParaRPr lang="el-GR" sz="2000" b="1" dirty="0" smtClean="0">
              <a:solidFill>
                <a:schemeClr val="accent1">
                  <a:lumMod val="75000"/>
                </a:schemeClr>
              </a:solidFill>
            </a:endParaRPr>
          </a:p>
          <a:p>
            <a:pPr algn="ctr">
              <a:buNone/>
            </a:pPr>
            <a:r>
              <a:rPr lang="el-GR" sz="2000" b="1" dirty="0" smtClean="0">
                <a:solidFill>
                  <a:schemeClr val="accent1">
                    <a:lumMod val="75000"/>
                  </a:schemeClr>
                </a:solidFill>
              </a:rPr>
              <a:t>θα </a:t>
            </a:r>
            <a:r>
              <a:rPr lang="el-GR" sz="2000" b="1" dirty="0">
                <a:solidFill>
                  <a:schemeClr val="accent1">
                    <a:lumMod val="75000"/>
                  </a:schemeClr>
                </a:solidFill>
              </a:rPr>
              <a:t>πρέπει να υπάρξει αλλαγή του εκπαιδευτικού και κοινωνικού συστήματος μέσα από μία διαδικασία </a:t>
            </a:r>
            <a:endParaRPr lang="el-GR" sz="2000" b="1" dirty="0" smtClean="0">
              <a:solidFill>
                <a:schemeClr val="accent1">
                  <a:lumMod val="75000"/>
                </a:schemeClr>
              </a:solidFill>
            </a:endParaRPr>
          </a:p>
          <a:p>
            <a:pPr algn="ctr">
              <a:buNone/>
            </a:pPr>
            <a:r>
              <a:rPr lang="el-GR" sz="2000" b="1" dirty="0" smtClean="0">
                <a:solidFill>
                  <a:schemeClr val="accent1">
                    <a:lumMod val="75000"/>
                  </a:schemeClr>
                </a:solidFill>
              </a:rPr>
              <a:t>που </a:t>
            </a:r>
            <a:r>
              <a:rPr lang="el-GR" sz="2000" b="1" dirty="0">
                <a:solidFill>
                  <a:schemeClr val="accent1">
                    <a:lumMod val="75000"/>
                  </a:schemeClr>
                </a:solidFill>
              </a:rPr>
              <a:t>απαιτεί προσεκτικό σχεδιασμό αλλά και χρόνο. </a:t>
            </a:r>
            <a:endParaRPr lang="el-GR" sz="2000" b="1" dirty="0" smtClean="0">
              <a:solidFill>
                <a:schemeClr val="accent1">
                  <a:lumMod val="75000"/>
                </a:schemeClr>
              </a:solidFill>
            </a:endParaRPr>
          </a:p>
          <a:p>
            <a:pPr algn="ctr">
              <a:buNone/>
            </a:pPr>
            <a:r>
              <a:rPr lang="el-GR" sz="2000" b="1" dirty="0" smtClean="0">
                <a:solidFill>
                  <a:schemeClr val="accent1">
                    <a:lumMod val="75000"/>
                  </a:schemeClr>
                </a:solidFill>
              </a:rPr>
              <a:t>Έτσι </a:t>
            </a:r>
            <a:r>
              <a:rPr lang="el-GR" sz="2000" b="1" dirty="0">
                <a:solidFill>
                  <a:schemeClr val="accent1">
                    <a:lumMod val="75000"/>
                  </a:schemeClr>
                </a:solidFill>
              </a:rPr>
              <a:t>μόνο, θα διευκολυνθεί η κοινωνική και οικονομική ένταξη κάθε ανθρώπου με ή χωρίς αναπηρία (Πολυχρονοπούλου, 2012). </a:t>
            </a:r>
            <a:endParaRPr lang="el-GR" sz="2000" b="1" dirty="0" smtClean="0">
              <a:solidFill>
                <a:schemeClr val="accent1">
                  <a:lumMod val="75000"/>
                </a:schemeClr>
              </a:solidFill>
            </a:endParaRPr>
          </a:p>
          <a:p>
            <a:pPr algn="ctr">
              <a:buNone/>
            </a:pPr>
            <a:endParaRPr lang="el-GR" sz="2000" b="1" dirty="0"/>
          </a:p>
        </p:txBody>
      </p:sp>
      <p:pic>
        <p:nvPicPr>
          <p:cNvPr id="4" name="Picture 4" descr="fables-habitat-mafalda-greek-08"/>
          <p:cNvPicPr>
            <a:picLocks noChangeAspect="1" noChangeArrowheads="1"/>
          </p:cNvPicPr>
          <p:nvPr/>
        </p:nvPicPr>
        <p:blipFill>
          <a:blip r:embed="rId2" cstate="print"/>
          <a:srcRect/>
          <a:stretch>
            <a:fillRect/>
          </a:stretch>
        </p:blipFill>
        <p:spPr bwMode="auto">
          <a:xfrm>
            <a:off x="971600" y="3861048"/>
            <a:ext cx="7540625" cy="236378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467544" y="1124744"/>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5400" b="1" i="0" u="none" strike="noStrike" kern="1200" cap="none" spc="0" normalizeH="0" baseline="0" noProof="0" dirty="0" smtClean="0">
                <a:ln>
                  <a:noFill/>
                </a:ln>
                <a:solidFill>
                  <a:schemeClr val="tx1"/>
                </a:solidFill>
                <a:effectLst/>
                <a:uLnTx/>
                <a:uFillTx/>
                <a:latin typeface="Comic Sans MS" pitchFamily="66" charset="0"/>
                <a:ea typeface="+mj-ea"/>
                <a:cs typeface="+mj-cs"/>
              </a:rPr>
              <a:t>Ευχαριστούμε! </a:t>
            </a:r>
            <a:endParaRPr kumimoji="0" lang="el-GR" sz="5400" b="1" i="0" u="none" strike="noStrike" kern="1200" cap="none" spc="0" normalizeH="0" baseline="0" noProof="0" dirty="0">
              <a:ln>
                <a:noFill/>
              </a:ln>
              <a:solidFill>
                <a:schemeClr val="tx1"/>
              </a:solidFill>
              <a:effectLst/>
              <a:uLnTx/>
              <a:uFillTx/>
              <a:latin typeface="Comic Sans MS" pitchFamily="66" charset="0"/>
              <a:ea typeface="+mj-ea"/>
              <a:cs typeface="+mj-cs"/>
            </a:endParaRPr>
          </a:p>
        </p:txBody>
      </p:sp>
      <p:pic>
        <p:nvPicPr>
          <p:cNvPr id="5" name="Picture 2" descr="http://www.kritionline.gr/wp-content/uploads/2014/06/anapiria1.jpg"/>
          <p:cNvPicPr>
            <a:picLocks noGrp="1" noChangeAspect="1" noChangeArrowheads="1"/>
          </p:cNvPicPr>
          <p:nvPr>
            <p:ph idx="1"/>
          </p:nvPr>
        </p:nvPicPr>
        <p:blipFill>
          <a:blip r:embed="rId2" cstate="print"/>
          <a:srcRect/>
          <a:stretch>
            <a:fillRect/>
          </a:stretch>
        </p:blipFill>
        <p:spPr bwMode="auto">
          <a:xfrm>
            <a:off x="2555776" y="2996952"/>
            <a:ext cx="4191336" cy="2310608"/>
          </a:xfrm>
          <a:prstGeom prst="rect">
            <a:avLst/>
          </a:prstGeom>
          <a:noFill/>
          <a:effectLst>
            <a:softEdge rad="63500"/>
          </a:effectLst>
        </p:spPr>
      </p:pic>
    </p:spTree>
  </p:cSld>
  <p:clrMapOvr>
    <a:masterClrMapping/>
  </p:clrMapOvr>
  <p:transition>
    <p:push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Στρογγυλεμένο ορθογώνιο"/>
          <p:cNvSpPr/>
          <p:nvPr/>
        </p:nvSpPr>
        <p:spPr>
          <a:xfrm>
            <a:off x="285720" y="2857496"/>
            <a:ext cx="8358246" cy="2714644"/>
          </a:xfrm>
          <a:prstGeom prst="roundRect">
            <a:avLst/>
          </a:prstGeom>
          <a:solidFill>
            <a:schemeClr val="accent1">
              <a:lumMod val="40000"/>
              <a:lumOff val="60000"/>
            </a:schemeClr>
          </a:solidFill>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428596" y="1500174"/>
            <a:ext cx="8143932" cy="3970318"/>
          </a:xfrm>
          <a:prstGeom prst="rect">
            <a:avLst/>
          </a:prstGeom>
        </p:spPr>
        <p:txBody>
          <a:bodyPr wrap="square">
            <a:spAutoFit/>
          </a:bodyPr>
          <a:lstStyle/>
          <a:p>
            <a:r>
              <a:rPr lang="en-US" dirty="0" smtClean="0">
                <a:latin typeface="Verdana" panose="020B0604030504040204" pitchFamily="34" charset="0"/>
                <a:ea typeface="Verdana" panose="020B0604030504040204" pitchFamily="34" charset="0"/>
                <a:cs typeface="Verdana" panose="020B0604030504040204" pitchFamily="34" charset="0"/>
              </a:rPr>
              <a:t>T</a:t>
            </a:r>
            <a:r>
              <a:rPr lang="el-GR" dirty="0" err="1" smtClean="0">
                <a:latin typeface="Verdana" panose="020B0604030504040204" pitchFamily="34" charset="0"/>
                <a:ea typeface="Verdana" panose="020B0604030504040204" pitchFamily="34" charset="0"/>
                <a:cs typeface="Verdana" panose="020B0604030504040204" pitchFamily="34" charset="0"/>
              </a:rPr>
              <a:t>άξη</a:t>
            </a:r>
            <a:r>
              <a:rPr lang="el-GR" dirty="0" smtClean="0">
                <a:latin typeface="Verdana" panose="020B0604030504040204" pitchFamily="34" charset="0"/>
                <a:ea typeface="Verdana" panose="020B0604030504040204" pitchFamily="34" charset="0"/>
                <a:cs typeface="Verdana" panose="020B0604030504040204" pitchFamily="34" charset="0"/>
              </a:rPr>
              <a:t> με μαθητές δίχως αναπηρία και μαθητές με κινητική αναπηρία</a:t>
            </a:r>
            <a:endParaRPr lang="en-US" dirty="0" smtClean="0">
              <a:latin typeface="Verdana" panose="020B0604030504040204" pitchFamily="34" charset="0"/>
              <a:ea typeface="Verdana" panose="020B0604030504040204" pitchFamily="34" charset="0"/>
              <a:cs typeface="Verdana" panose="020B0604030504040204" pitchFamily="34" charset="0"/>
            </a:endParaRPr>
          </a:p>
          <a:p>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n-US" dirty="0" smtClean="0">
                <a:latin typeface="Verdana" panose="020B0604030504040204" pitchFamily="34" charset="0"/>
                <a:ea typeface="Verdana" panose="020B0604030504040204" pitchFamily="34" charset="0"/>
                <a:cs typeface="Verdana" panose="020B0604030504040204" pitchFamily="34" charset="0"/>
              </a:rPr>
              <a:t>O</a:t>
            </a:r>
            <a:r>
              <a:rPr lang="el-GR" dirty="0" smtClean="0">
                <a:latin typeface="Verdana" panose="020B0604030504040204" pitchFamily="34" charset="0"/>
                <a:ea typeface="Verdana" panose="020B0604030504040204" pitchFamily="34" charset="0"/>
                <a:cs typeface="Verdana" panose="020B0604030504040204" pitchFamily="34" charset="0"/>
              </a:rPr>
              <a:t> εκπαιδευτικός κατά τη διδασκαλία οφείλει να εξασφαλίζει κάποιες γενικές προϋποθέσεις: </a:t>
            </a:r>
          </a:p>
          <a:p>
            <a:endParaRPr lang="el-GR" dirty="0" smtClean="0">
              <a:latin typeface="Verdana" panose="020B0604030504040204" pitchFamily="34" charset="0"/>
              <a:ea typeface="Verdana" panose="020B0604030504040204" pitchFamily="34" charset="0"/>
              <a:cs typeface="Verdana" panose="020B0604030504040204" pitchFamily="34" charset="0"/>
            </a:endParaRPr>
          </a:p>
          <a:p>
            <a:endParaRPr lang="el-GR" dirty="0" smtClean="0">
              <a:latin typeface="Verdana" panose="020B0604030504040204" pitchFamily="34" charset="0"/>
              <a:ea typeface="Verdana" panose="020B0604030504040204" pitchFamily="34" charset="0"/>
              <a:cs typeface="Verdana" panose="020B0604030504040204" pitchFamily="34" charset="0"/>
            </a:endParaRPr>
          </a:p>
          <a:p>
            <a:r>
              <a:rPr lang="el-GR" dirty="0" smtClean="0">
                <a:latin typeface="Verdana" panose="020B0604030504040204" pitchFamily="34" charset="0"/>
                <a:ea typeface="Verdana" panose="020B0604030504040204" pitchFamily="34" charset="0"/>
                <a:cs typeface="Verdana" panose="020B0604030504040204" pitchFamily="34" charset="0"/>
              </a:rPr>
              <a:t>• βοήθεια όταν τη χρειάζονται και </a:t>
            </a:r>
          </a:p>
          <a:p>
            <a:r>
              <a:rPr lang="el-GR" dirty="0" smtClean="0">
                <a:latin typeface="Verdana" panose="020B0604030504040204" pitchFamily="34" charset="0"/>
                <a:ea typeface="Verdana" panose="020B0604030504040204" pitchFamily="34" charset="0"/>
                <a:cs typeface="Verdana" panose="020B0604030504040204" pitchFamily="34" charset="0"/>
              </a:rPr>
              <a:t>• να μη μετακινεί το αναπηρικό αμαξίδιο παρά μόνο εάν του ζητηθεί </a:t>
            </a:r>
          </a:p>
          <a:p>
            <a:r>
              <a:rPr lang="el-GR" dirty="0" smtClean="0">
                <a:latin typeface="Verdana" panose="020B0604030504040204" pitchFamily="34" charset="0"/>
                <a:ea typeface="Verdana" panose="020B0604030504040204" pitchFamily="34" charset="0"/>
                <a:cs typeface="Verdana" panose="020B0604030504040204" pitchFamily="34" charset="0"/>
              </a:rPr>
              <a:t>• επιπλέον χρόνο</a:t>
            </a:r>
          </a:p>
          <a:p>
            <a:r>
              <a:rPr lang="el-GR" dirty="0" smtClean="0">
                <a:latin typeface="Verdana" panose="020B0604030504040204" pitchFamily="34" charset="0"/>
                <a:ea typeface="Verdana" panose="020B0604030504040204" pitchFamily="34" charset="0"/>
                <a:cs typeface="Verdana" panose="020B0604030504040204" pitchFamily="34" charset="0"/>
              </a:rPr>
              <a:t>• να φροντίζει ώστε η τάξη να είναι απαλλαγμένη από κάθε εμπόδιο και </a:t>
            </a:r>
          </a:p>
          <a:p>
            <a:r>
              <a:rPr lang="el-GR" dirty="0" smtClean="0">
                <a:latin typeface="Verdana" panose="020B0604030504040204" pitchFamily="34" charset="0"/>
                <a:ea typeface="Verdana" panose="020B0604030504040204" pitchFamily="34" charset="0"/>
                <a:cs typeface="Verdana" panose="020B0604030504040204" pitchFamily="34" charset="0"/>
              </a:rPr>
              <a:t>• να τηρούνται κάποιες εργονομικές παρεμβάσεις </a:t>
            </a:r>
            <a:r>
              <a:rPr lang="el-GR" dirty="0" err="1" smtClean="0">
                <a:latin typeface="Verdana" panose="020B0604030504040204" pitchFamily="34" charset="0"/>
                <a:ea typeface="Verdana" panose="020B0604030504040204" pitchFamily="34" charset="0"/>
                <a:cs typeface="Verdana" panose="020B0604030504040204" pitchFamily="34" charset="0"/>
              </a:rPr>
              <a:t>π.χ.το</a:t>
            </a:r>
            <a:r>
              <a:rPr lang="el-GR" dirty="0" smtClean="0">
                <a:latin typeface="Verdana" panose="020B0604030504040204" pitchFamily="34" charset="0"/>
                <a:ea typeface="Verdana" panose="020B0604030504040204" pitchFamily="34" charset="0"/>
                <a:cs typeface="Verdana" panose="020B0604030504040204" pitchFamily="34" charset="0"/>
              </a:rPr>
              <a:t> τραπέζι εργασίας να είναι προσαρμοσμένο στο ύψος του αναπηρικού αμαξιδίου ώστε να υπάρχει πλήρης πρόσβαση στο υλικό. </a:t>
            </a:r>
          </a:p>
        </p:txBody>
      </p:sp>
      <p:sp>
        <p:nvSpPr>
          <p:cNvPr id="5" name="4 - Ορθογώνιο"/>
          <p:cNvSpPr/>
          <p:nvPr/>
        </p:nvSpPr>
        <p:spPr>
          <a:xfrm>
            <a:off x="5643570" y="5879197"/>
            <a:ext cx="3201980" cy="307777"/>
          </a:xfrm>
          <a:prstGeom prst="rect">
            <a:avLst/>
          </a:prstGeom>
        </p:spPr>
        <p:txBody>
          <a:bodyPr wrap="square">
            <a:spAutoFit/>
          </a:bodyPr>
          <a:lstStyle/>
          <a:p>
            <a:r>
              <a:rPr lang="el-GR"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Σ. Σούλη</a:t>
            </a:r>
            <a:r>
              <a:rPr lang="en-US"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s</a:t>
            </a:r>
            <a:r>
              <a:rPr lang="el-GR" sz="14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(2000, 2008) </a:t>
            </a:r>
            <a:endParaRPr lang="el-GR" sz="1400" dirty="0"/>
          </a:p>
        </p:txBody>
      </p:sp>
      <p:pic>
        <p:nvPicPr>
          <p:cNvPr id="6"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428596" y="1142984"/>
            <a:ext cx="8358246" cy="4585871"/>
          </a:xfrm>
          <a:prstGeom prst="rect">
            <a:avLst/>
          </a:prstGeom>
        </p:spPr>
        <p:txBody>
          <a:bodyPr wrap="square">
            <a:spAutoFit/>
          </a:bodyPr>
          <a:lstStyle/>
          <a:p>
            <a:pPr algn="ctr"/>
            <a:endParaRPr lang="el-GR" sz="2400" u="sng"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endParaRPr lang="el-GR" sz="2400" u="sng"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lgn="ctr"/>
            <a:r>
              <a:rPr lang="el-GR" sz="2400" u="sng"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ΠΡΟΫΠΟΘΕΣΕΙΣ</a:t>
            </a:r>
          </a:p>
          <a:p>
            <a:endParaRPr lang="el-GR" sz="2000" u="sng"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buFont typeface="Wingdings" pitchFamily="2" charset="2"/>
              <a:buChar char="Ø"/>
            </a:pPr>
            <a:r>
              <a:rPr lang="el-GR" sz="2000" u="sng"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Ειδικός εξοπλισμός </a:t>
            </a:r>
            <a:r>
              <a:rPr lang="el-GR" sz="2000" dirty="0" smtClean="0">
                <a:latin typeface="Verdana" panose="020B0604030504040204" pitchFamily="34" charset="0"/>
                <a:ea typeface="Verdana" panose="020B0604030504040204" pitchFamily="34" charset="0"/>
                <a:cs typeface="Verdana" panose="020B0604030504040204" pitchFamily="34" charset="0"/>
              </a:rPr>
              <a:t>που επιλέγεται με βάση τις </a:t>
            </a:r>
            <a:r>
              <a:rPr lang="el-GR" sz="2000" dirty="0" smtClean="0">
                <a:solidFill>
                  <a:schemeClr val="accent1">
                    <a:lumMod val="75000"/>
                  </a:schemeClr>
                </a:solidFill>
                <a:latin typeface="Verdana" panose="020B0604030504040204" pitchFamily="34" charset="0"/>
                <a:ea typeface="Verdana" panose="020B0604030504040204" pitchFamily="34" charset="0"/>
                <a:cs typeface="Verdana" panose="020B0604030504040204" pitchFamily="34" charset="0"/>
              </a:rPr>
              <a:t>ατομικές δυσκολίες </a:t>
            </a:r>
            <a:r>
              <a:rPr lang="el-GR" sz="2000" dirty="0" smtClean="0">
                <a:latin typeface="Verdana" panose="020B0604030504040204" pitchFamily="34" charset="0"/>
                <a:ea typeface="Verdana" panose="020B0604030504040204" pitchFamily="34" charset="0"/>
                <a:cs typeface="Verdana" panose="020B0604030504040204" pitchFamily="34" charset="0"/>
              </a:rPr>
              <a:t>του κάθε μαθητή</a:t>
            </a:r>
          </a:p>
          <a:p>
            <a:pPr>
              <a:buFont typeface="Wingdings" pitchFamily="2" charset="2"/>
              <a:buChar char="Ø"/>
            </a:pPr>
            <a:r>
              <a:rPr lang="el-GR" sz="2000" u="sng" dirty="0" smtClean="0">
                <a:solidFill>
                  <a:schemeClr val="tx2">
                    <a:lumMod val="60000"/>
                    <a:lumOff val="40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Συμβολή ειδικών επιστημόνων </a:t>
            </a:r>
            <a:r>
              <a:rPr lang="el-GR" sz="2000" dirty="0" smtClean="0">
                <a:latin typeface="Verdana" panose="020B0604030504040204" pitchFamily="34" charset="0"/>
                <a:ea typeface="Verdana" panose="020B0604030504040204" pitchFamily="34" charset="0"/>
                <a:cs typeface="Verdana" panose="020B0604030504040204" pitchFamily="34" charset="0"/>
              </a:rPr>
              <a:t>για την αντιμετώπιση των πολλαπλών προβλημάτων που παρουσιάζουν (Λάππα,2011, Πολυχρονοπούλου,2012)</a:t>
            </a:r>
            <a:r>
              <a:rPr lang="en-US" sz="2000" dirty="0" smtClean="0">
                <a:latin typeface="Verdana" panose="020B0604030504040204" pitchFamily="34" charset="0"/>
                <a:ea typeface="Verdana" panose="020B0604030504040204" pitchFamily="34" charset="0"/>
                <a:cs typeface="Verdana" panose="020B0604030504040204" pitchFamily="34" charset="0"/>
              </a:rPr>
              <a:t>.</a:t>
            </a:r>
            <a:r>
              <a:rPr lang="el-GR" sz="2000" dirty="0" smtClean="0">
                <a:latin typeface="Verdana" panose="020B0604030504040204" pitchFamily="34" charset="0"/>
                <a:ea typeface="Verdana" panose="020B0604030504040204" pitchFamily="34" charset="0"/>
                <a:cs typeface="Verdana" panose="020B0604030504040204" pitchFamily="34" charset="0"/>
              </a:rPr>
              <a:t>   </a:t>
            </a:r>
          </a:p>
          <a:p>
            <a:endParaRPr lang="el-GR" sz="2000" dirty="0" smtClean="0">
              <a:latin typeface="Verdana" panose="020B0604030504040204" pitchFamily="34" charset="0"/>
              <a:ea typeface="Verdana" panose="020B0604030504040204" pitchFamily="34" charset="0"/>
              <a:cs typeface="Verdana" panose="020B0604030504040204" pitchFamily="34" charset="0"/>
            </a:endParaRPr>
          </a:p>
          <a:p>
            <a:endParaRPr lang="el-GR" sz="2000" dirty="0" smtClean="0">
              <a:latin typeface="Verdana" panose="020B0604030504040204" pitchFamily="34" charset="0"/>
              <a:ea typeface="Verdana" panose="020B0604030504040204" pitchFamily="34" charset="0"/>
              <a:cs typeface="Verdana" panose="020B0604030504040204" pitchFamily="34" charset="0"/>
            </a:endParaRPr>
          </a:p>
          <a:p>
            <a:endParaRPr lang="el-GR" sz="2000" dirty="0" smtClean="0">
              <a:latin typeface="Verdana" panose="020B0604030504040204" pitchFamily="34" charset="0"/>
              <a:ea typeface="Verdana" panose="020B0604030504040204" pitchFamily="34" charset="0"/>
              <a:cs typeface="Verdana" panose="020B0604030504040204" pitchFamily="34" charset="0"/>
            </a:endParaRPr>
          </a:p>
          <a:p>
            <a:endParaRPr lang="el-GR" sz="2000" dirty="0" smtClean="0">
              <a:latin typeface="Verdana" panose="020B0604030504040204" pitchFamily="34" charset="0"/>
              <a:ea typeface="Verdana" panose="020B0604030504040204" pitchFamily="34" charset="0"/>
              <a:cs typeface="Verdana" panose="020B0604030504040204" pitchFamily="34" charset="0"/>
            </a:endParaRPr>
          </a:p>
          <a:p>
            <a:endParaRPr lang="el-GR" sz="2000" b="1" i="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idx="1"/>
          </p:nvPr>
        </p:nvSpPr>
        <p:spPr>
          <a:xfrm>
            <a:off x="428596" y="1718131"/>
            <a:ext cx="8229600" cy="4770537"/>
          </a:xfrm>
          <a:prstGeom prst="rect">
            <a:avLst/>
          </a:prstGeom>
        </p:spPr>
        <p:txBody>
          <a:bodyPr wrap="square">
            <a:spAutoFit/>
          </a:bodyPr>
          <a:lstStyle/>
          <a:p>
            <a:pPr>
              <a:buNone/>
            </a:pPr>
            <a:r>
              <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l-GR" sz="2000" b="1" i="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«Σήμερα θεωρείται πλέον αναγκαία η πολύπλευρη και διεπιστημονική προσέγγιση κάθε παιδαγωγικού  προβλήματος.»</a:t>
            </a:r>
            <a:r>
              <a:rPr lang="el-GR" sz="2000" dirty="0" smtClean="0">
                <a:latin typeface="Verdana" panose="020B0604030504040204" pitchFamily="34" charset="0"/>
                <a:ea typeface="Verdana" panose="020B0604030504040204" pitchFamily="34" charset="0"/>
                <a:cs typeface="Verdana" panose="020B0604030504040204" pitchFamily="34" charset="0"/>
              </a:rPr>
              <a:t> Γ. Δράκος (2011)</a:t>
            </a:r>
          </a:p>
          <a:p>
            <a:pPr>
              <a:buNone/>
            </a:pPr>
            <a:endPar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a:buNone/>
            </a:pPr>
            <a:endPar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a:buNone/>
            </a:pPr>
            <a:endPar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a:buNone/>
            </a:pPr>
            <a:r>
              <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Η συνεργασία του </a:t>
            </a:r>
            <a:r>
              <a:rPr lang="el-GR" sz="2000"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ειδικού εκπαιδευτικού προσωπικού</a:t>
            </a:r>
            <a:r>
              <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a:t>
            </a:r>
            <a:r>
              <a:rPr lang="el-GR" sz="2000" dirty="0" err="1"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εργοθεραπευτή</a:t>
            </a:r>
            <a:r>
              <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 λογοθεραπευτή κ.ά.), με τον εκπαιδευτικό της τάξης  θα </a:t>
            </a:r>
            <a:r>
              <a:rPr lang="el-GR" sz="2000" b="1"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rPr>
              <a:t>προωθήσει τη μαθησιακή διαδικασία σχεδιάζοντας και προσαρμόζοντας τα εκπαιδευτικά προγράμματα στις ανάγκες και στις δυνατότητες του κάθε μαθητή.</a:t>
            </a:r>
          </a:p>
          <a:p>
            <a:pPr>
              <a:buNone/>
            </a:pPr>
            <a:endParaRPr lang="el-GR" sz="2000" dirty="0" smtClean="0">
              <a:solidFill>
                <a:schemeClr val="tx2">
                  <a:lumMod val="60000"/>
                  <a:lumOff val="40000"/>
                </a:schemeClr>
              </a:solidFill>
              <a:latin typeface="Verdana" panose="020B0604030504040204" pitchFamily="34" charset="0"/>
              <a:ea typeface="Verdana" panose="020B0604030504040204" pitchFamily="34" charset="0"/>
              <a:cs typeface="Verdana" panose="020B0604030504040204" pitchFamily="34" charset="0"/>
            </a:endParaRPr>
          </a:p>
          <a:p>
            <a:pPr>
              <a:buNone/>
            </a:pPr>
            <a:endParaRPr lang="el-GR" sz="20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857224" y="2857496"/>
            <a:ext cx="7772400" cy="1470025"/>
          </a:xfrm>
        </p:spPr>
        <p:txBody>
          <a:bodyPr>
            <a:normAutofit fontScale="90000"/>
          </a:bodyPr>
          <a:lstStyle/>
          <a:p>
            <a:pPr algn="ctr"/>
            <a:r>
              <a:rPr lang="el-GR" sz="2800" dirty="0" smtClean="0">
                <a:latin typeface="+mn-lt"/>
                <a:cs typeface="Arial" pitchFamily="34" charset="0"/>
              </a:rPr>
              <a:t>Σ</a:t>
            </a:r>
            <a:r>
              <a:rPr lang="el-GR" sz="3100" dirty="0" smtClean="0">
                <a:latin typeface="+mn-lt"/>
                <a:cs typeface="Arial" pitchFamily="34" charset="0"/>
              </a:rPr>
              <a:t>υμπερίληψης </a:t>
            </a:r>
            <a:r>
              <a:rPr lang="el-GR" sz="3100" dirty="0">
                <a:latin typeface="+mn-lt"/>
                <a:cs typeface="Arial" pitchFamily="34" charset="0"/>
              </a:rPr>
              <a:t>μαθητών με αναπηρίες στο σχολείο της γειτονιάς τους </a:t>
            </a:r>
            <a:r>
              <a:rPr lang="el-GR" sz="3100" dirty="0" smtClean="0">
                <a:latin typeface="+mn-lt"/>
                <a:cs typeface="Arial" pitchFamily="34" charset="0"/>
              </a:rPr>
              <a:t/>
            </a:r>
            <a:br>
              <a:rPr lang="el-GR" sz="3100" dirty="0" smtClean="0">
                <a:latin typeface="+mn-lt"/>
                <a:cs typeface="Arial" pitchFamily="34" charset="0"/>
              </a:rPr>
            </a:br>
            <a:r>
              <a:rPr lang="el-GR" sz="3100" dirty="0" smtClean="0">
                <a:latin typeface="+mn-lt"/>
                <a:cs typeface="Arial" pitchFamily="34" charset="0"/>
              </a:rPr>
              <a:t/>
            </a:r>
            <a:br>
              <a:rPr lang="el-GR" sz="3100" dirty="0" smtClean="0">
                <a:latin typeface="+mn-lt"/>
                <a:cs typeface="Arial" pitchFamily="34" charset="0"/>
              </a:rPr>
            </a:br>
            <a:r>
              <a:rPr lang="el-GR" sz="3100" dirty="0" smtClean="0">
                <a:latin typeface="+mn-lt"/>
                <a:cs typeface="Arial" pitchFamily="34" charset="0"/>
              </a:rPr>
              <a:t/>
            </a:r>
            <a:br>
              <a:rPr lang="el-GR" sz="3100" dirty="0" smtClean="0">
                <a:latin typeface="+mn-lt"/>
                <a:cs typeface="Arial" pitchFamily="34" charset="0"/>
              </a:rPr>
            </a:br>
            <a:r>
              <a:rPr lang="el-GR" sz="3100" dirty="0" smtClean="0">
                <a:latin typeface="+mn-lt"/>
                <a:cs typeface="Arial" pitchFamily="34" charset="0"/>
              </a:rPr>
              <a:t/>
            </a:r>
            <a:br>
              <a:rPr lang="el-GR" sz="3100" dirty="0" smtClean="0">
                <a:latin typeface="+mn-lt"/>
                <a:cs typeface="Arial" pitchFamily="34" charset="0"/>
              </a:rPr>
            </a:br>
            <a:r>
              <a:rPr lang="el-GR" sz="3100" dirty="0" smtClean="0">
                <a:latin typeface="+mn-lt"/>
                <a:cs typeface="Arial" pitchFamily="34" charset="0"/>
              </a:rPr>
              <a:t>δημιουργία </a:t>
            </a:r>
            <a:r>
              <a:rPr lang="el-GR" sz="3100" dirty="0">
                <a:latin typeface="+mn-lt"/>
                <a:cs typeface="Arial" pitchFamily="34" charset="0"/>
              </a:rPr>
              <a:t>υλικού που θα </a:t>
            </a:r>
            <a:r>
              <a:rPr lang="el-GR" sz="3100" b="1" dirty="0">
                <a:solidFill>
                  <a:srgbClr val="0070C0"/>
                </a:solidFill>
                <a:latin typeface="+mn-lt"/>
                <a:cs typeface="Arial" pitchFamily="34" charset="0"/>
              </a:rPr>
              <a:t>ευαισθητοποιήσει τον μαθητικό πληθυσμό στη συνύπαρξη με τη διαφορετικότητα και την ενσωμάτωση των μαθητών με κινητικές δυσκολίες.</a:t>
            </a:r>
          </a:p>
        </p:txBody>
      </p:sp>
      <p:pic>
        <p:nvPicPr>
          <p:cNvPr id="3"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
        <p:nvSpPr>
          <p:cNvPr id="4" name="3 - Βέλος προς τα κάτω"/>
          <p:cNvSpPr/>
          <p:nvPr/>
        </p:nvSpPr>
        <p:spPr>
          <a:xfrm>
            <a:off x="4214810" y="2643182"/>
            <a:ext cx="714380" cy="10715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57158" y="1285860"/>
            <a:ext cx="8229600" cy="1143000"/>
          </a:xfrm>
        </p:spPr>
        <p:txBody>
          <a:bodyPr>
            <a:normAutofit/>
          </a:bodyPr>
          <a:lstStyle/>
          <a:p>
            <a:pPr algn="ctr"/>
            <a:r>
              <a:rPr lang="el-GR" sz="2800" b="1" kern="1200" dirty="0" smtClean="0">
                <a:effectLst>
                  <a:outerShdw blurRad="38100" dist="38100" dir="2700000" algn="tl">
                    <a:srgbClr val="000000">
                      <a:alpha val="43137"/>
                    </a:srgbClr>
                  </a:outerShdw>
                </a:effectLst>
                <a:ea typeface="+mj-ea"/>
                <a:cs typeface="Arial" pitchFamily="34" charset="0"/>
              </a:rPr>
              <a:t>ΣΚΟΠΟΣ</a:t>
            </a:r>
            <a:endParaRPr lang="el-GR" sz="2800" b="1" dirty="0">
              <a:effectLst>
                <a:outerShdw blurRad="38100" dist="38100" dir="2700000" algn="tl">
                  <a:srgbClr val="000000">
                    <a:alpha val="43137"/>
                  </a:srgbClr>
                </a:outerShdw>
              </a:effectLst>
              <a:cs typeface="Arial" pitchFamily="34" charset="0"/>
            </a:endParaRPr>
          </a:p>
        </p:txBody>
      </p:sp>
      <p:sp>
        <p:nvSpPr>
          <p:cNvPr id="3" name="2 - Θέση περιεχομένου"/>
          <p:cNvSpPr>
            <a:spLocks noGrp="1"/>
          </p:cNvSpPr>
          <p:nvPr>
            <p:ph idx="1"/>
          </p:nvPr>
        </p:nvSpPr>
        <p:spPr>
          <a:xfrm>
            <a:off x="214282" y="2332037"/>
            <a:ext cx="8729666" cy="4525963"/>
          </a:xfrm>
        </p:spPr>
        <p:txBody>
          <a:bodyPr>
            <a:normAutofit/>
          </a:bodyPr>
          <a:lstStyle/>
          <a:p>
            <a:pPr>
              <a:buNone/>
            </a:pPr>
            <a:r>
              <a:rPr lang="el-GR" sz="2800" dirty="0" smtClean="0">
                <a:cs typeface="Arial" pitchFamily="34" charset="0"/>
              </a:rPr>
              <a:t>Η ανάπτυξη ειδικού εκπαιδευτικού υλικού για δεξιότητες</a:t>
            </a:r>
          </a:p>
          <a:p>
            <a:pPr lvl="1"/>
            <a:r>
              <a:rPr lang="el-GR" sz="2400" dirty="0" smtClean="0">
                <a:cs typeface="Arial" pitchFamily="34" charset="0"/>
              </a:rPr>
              <a:t>κινητικότητας, </a:t>
            </a:r>
          </a:p>
          <a:p>
            <a:pPr lvl="1"/>
            <a:r>
              <a:rPr lang="el-GR" sz="2400" dirty="0" smtClean="0">
                <a:cs typeface="Arial" pitchFamily="34" charset="0"/>
              </a:rPr>
              <a:t>προσανατολισμού και 	</a:t>
            </a:r>
          </a:p>
          <a:p>
            <a:pPr lvl="1"/>
            <a:r>
              <a:rPr lang="el-GR" sz="2400" dirty="0" smtClean="0">
                <a:cs typeface="Arial" pitchFamily="34" charset="0"/>
              </a:rPr>
              <a:t>καθημερινής διαβίωσης</a:t>
            </a:r>
          </a:p>
          <a:p>
            <a:pPr>
              <a:buNone/>
            </a:pPr>
            <a:endParaRPr lang="el-GR" sz="2800" dirty="0" smtClean="0">
              <a:cs typeface="Arial" pitchFamily="34" charset="0"/>
            </a:endParaRPr>
          </a:p>
          <a:p>
            <a:pPr>
              <a:buNone/>
            </a:pPr>
            <a:r>
              <a:rPr lang="el-GR" sz="2800" dirty="0" smtClean="0">
                <a:cs typeface="Arial" pitchFamily="34" charset="0"/>
              </a:rPr>
              <a:t> σε μαθητές  Α΄ &amp;  Β ΄ τάξης δημοτικού, </a:t>
            </a:r>
            <a:r>
              <a:rPr lang="el-GR" sz="2800" dirty="0" smtClean="0">
                <a:solidFill>
                  <a:schemeClr val="tx2">
                    <a:lumMod val="60000"/>
                    <a:lumOff val="40000"/>
                  </a:schemeClr>
                </a:solidFill>
                <a:effectLst>
                  <a:outerShdw blurRad="38100" dist="38100" dir="2700000" algn="tl">
                    <a:srgbClr val="000000">
                      <a:alpha val="43137"/>
                    </a:srgbClr>
                  </a:outerShdw>
                </a:effectLst>
                <a:cs typeface="Arial" pitchFamily="34" charset="0"/>
              </a:rPr>
              <a:t>προσβάσιμο</a:t>
            </a:r>
            <a:r>
              <a:rPr lang="el-GR" sz="2800" dirty="0" smtClean="0">
                <a:cs typeface="Arial" pitchFamily="34" charset="0"/>
              </a:rPr>
              <a:t> από μαθητές με προβλήματα κινητικότητας</a:t>
            </a:r>
          </a:p>
          <a:p>
            <a:endParaRPr lang="el-GR" sz="2800" dirty="0"/>
          </a:p>
        </p:txBody>
      </p:sp>
      <p:pic>
        <p:nvPicPr>
          <p:cNvPr id="4" name="Picture 2" descr="C:\Users\DEMI\Desktop\prosvasimo\logonew2.png"/>
          <p:cNvPicPr/>
          <p:nvPr/>
        </p:nvPicPr>
        <p:blipFill>
          <a:blip r:embed="rId2" cstate="print">
            <a:clrChange>
              <a:clrFrom>
                <a:srgbClr val="FFFFFF"/>
              </a:clrFrom>
              <a:clrTo>
                <a:srgbClr val="FFFFFF">
                  <a:alpha val="0"/>
                </a:srgbClr>
              </a:clrTo>
            </a:clrChange>
          </a:blip>
          <a:srcRect/>
          <a:stretch>
            <a:fillRect/>
          </a:stretch>
        </p:blipFill>
        <p:spPr bwMode="auto">
          <a:xfrm>
            <a:off x="-180528" y="0"/>
            <a:ext cx="9324528" cy="980728"/>
          </a:xfrm>
          <a:prstGeom prst="rect">
            <a:avLst/>
          </a:prstGeom>
          <a:noFill/>
          <a:ln w="12700">
            <a:noFill/>
            <a:miter lim="800000"/>
            <a:headEnd/>
            <a:tailEnd/>
          </a:ln>
        </p:spPr>
      </p:pic>
    </p:spTree>
  </p:cSld>
  <p:clrMapOvr>
    <a:masterClrMapping/>
  </p:clrMapOvr>
  <p:transition>
    <p:newsflash/>
  </p:transition>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9687</TotalTime>
  <Words>1485</Words>
  <Application>Microsoft Office PowerPoint</Application>
  <PresentationFormat>Προβολή στην οθόνη (4:3)</PresentationFormat>
  <Paragraphs>163</Paragraphs>
  <Slides>47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47</vt:i4>
      </vt:variant>
    </vt:vector>
  </HeadingPairs>
  <TitlesOfParts>
    <vt:vector size="48" baseType="lpstr">
      <vt:lpstr>Θέμα του Office</vt:lpstr>
      <vt:lpstr>            Δεκαπενθήμερο Ενημέρωσης για την Πρόσβαση στην Εκπαίδευση, 12-24 Οκτωβρίου 2015  «Προσβάσιμο Εκπαιδευτικό και Εποπτικό Υλικό για Μαθητές με προβλήματα κινητικότητας, προσανατολισμού και καθημερινής διαβίωσης»      </vt:lpstr>
      <vt:lpstr>Διαφάνεια 2</vt:lpstr>
      <vt:lpstr>Διαφάνεια 3</vt:lpstr>
      <vt:lpstr>      ΠΡΟΣΠΕΛΑΣΙΜΟΤΗΤΑ  ΜΑΘΗΤΩΝ ΜΕ ΚΙΝΗΤΙΚΕΣ ΑΝΑΠΗΡΙΕΣ     Υποδομές    Βοηθήματα   Προσαρμογές  μέσα και έξω από την τάξη   (ράμπες, ανελκυστήρες, αντιολισθητικά δάπεδα, κατάλληλο φωτισμό, ηλεκτρονικούς υπολογιστές, ρυθμιζόμενα στο ύψος θρανία κ.ά.) (Πολυχρονοπούλου, 2012)   </vt:lpstr>
      <vt:lpstr>Διαφάνεια 5</vt:lpstr>
      <vt:lpstr>Διαφάνεια 6</vt:lpstr>
      <vt:lpstr>Διαφάνεια 7</vt:lpstr>
      <vt:lpstr>Συμπερίληψης μαθητών με αναπηρίες στο σχολείο της γειτονιάς τους     δημιουργία υλικού που θα ευαισθητοποιήσει τον μαθητικό πληθυσμό στη συνύπαρξη με τη διαφορετικότητα και την ενσωμάτωση των μαθητών με κινητικές δυσκολίες.</vt:lpstr>
      <vt:lpstr>ΣΚΟΠΟΣ</vt:lpstr>
      <vt:lpstr>Διαφάνεια 10</vt:lpstr>
      <vt:lpstr>Διαφάνεια 11</vt:lpstr>
      <vt:lpstr>Διαφάνεια 12</vt:lpstr>
      <vt:lpstr>Διαφάνεια 13</vt:lpstr>
      <vt:lpstr>ΕΚΠΑΙΔΕΥΤΙΚΟ ΥΛΙΚΟ  </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Προσανατολίζομαι</vt:lpstr>
      <vt:lpstr>Διαφάνεια 31</vt:lpstr>
      <vt:lpstr>Διαφάνεια 32</vt:lpstr>
      <vt:lpstr>Διαφάνεια 33</vt:lpstr>
      <vt:lpstr>Διαφάνεια 34</vt:lpstr>
      <vt:lpstr>Διαφάνεια 35</vt:lpstr>
      <vt:lpstr>Διαφάνεια 36</vt:lpstr>
      <vt:lpstr>Διαφάνεια 37</vt:lpstr>
      <vt:lpstr>Το σπίτι μου</vt:lpstr>
      <vt:lpstr>Διαφάνεια 39</vt:lpstr>
      <vt:lpstr>Διαφάνεια 40</vt:lpstr>
      <vt:lpstr>Διαφάνεια 41</vt:lpstr>
      <vt:lpstr>Διαφάνεια 42</vt:lpstr>
      <vt:lpstr>Διαφάνεια 43</vt:lpstr>
      <vt:lpstr>Διαφάνεια 44</vt:lpstr>
      <vt:lpstr>Διαφάνεια 45</vt:lpstr>
      <vt:lpstr>Διαφάνεια 46</vt:lpstr>
      <vt:lpstr>Ευχαριστούμε!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8ο Πανελλήνιο Συνέδριο των Εκπαιδευτικών για τις ΤΠΕ «Αξιοποίηση των Τεχνολογιών της Πληροφορίας και της Επικοινωνίας στη Διδακτική Πράξη» Σύρος 26, 27, 28 Ιουνίου 2015  Συμπόσιο με θέμα:Δημιουργώντας προοπτικές για την εφαρμογή ενταξιακών εκπαιδευτικών πρακτικών με την ανάπτυξη προσβάσιμου ψηφιακού εκπαιδευτικού υλικού    «Προσβάσιμο Εκπαιδευτικό και Εποπτικό Υλικό για Μαθητές με Ελαφριά και Μέτρια Νοητική Αναπηρία: η περίπτωση των σχολικών εγχειριδίων Α΄ και Β΄ Δημοτικού»</dc:title>
  <dc:creator>mgelastopoulou</dc:creator>
  <cp:lastModifiedBy>kgirtis</cp:lastModifiedBy>
  <cp:revision>37</cp:revision>
  <dcterms:created xsi:type="dcterms:W3CDTF">2015-09-29T09:16:37Z</dcterms:created>
  <dcterms:modified xsi:type="dcterms:W3CDTF">2015-11-06T09:12:57Z</dcterms:modified>
</cp:coreProperties>
</file>