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77" r:id="rId1"/>
  </p:sldMasterIdLst>
  <p:notesMasterIdLst>
    <p:notesMasterId r:id="rId18"/>
  </p:notesMasterIdLst>
  <p:sldIdLst>
    <p:sldId id="314" r:id="rId2"/>
    <p:sldId id="302" r:id="rId3"/>
    <p:sldId id="304" r:id="rId4"/>
    <p:sldId id="307" r:id="rId5"/>
    <p:sldId id="305" r:id="rId6"/>
    <p:sldId id="306" r:id="rId7"/>
    <p:sldId id="285" r:id="rId8"/>
    <p:sldId id="288" r:id="rId9"/>
    <p:sldId id="289" r:id="rId10"/>
    <p:sldId id="299" r:id="rId11"/>
    <p:sldId id="308" r:id="rId12"/>
    <p:sldId id="310" r:id="rId13"/>
    <p:sldId id="311" r:id="rId14"/>
    <p:sldId id="312" r:id="rId15"/>
    <p:sldId id="309" r:id="rId16"/>
    <p:sldId id="313" r:id="rId17"/>
  </p:sldIdLst>
  <p:sldSz cx="9144000" cy="6858000" type="screen4x3"/>
  <p:notesSz cx="6797675" cy="9926638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13" autoAdjust="0"/>
    <p:restoredTop sz="94660"/>
  </p:normalViewPr>
  <p:slideViewPr>
    <p:cSldViewPr>
      <p:cViewPr varScale="1">
        <p:scale>
          <a:sx n="48" d="100"/>
          <a:sy n="48" d="100"/>
        </p:scale>
        <p:origin x="174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A2819DE-3056-47A1-94A4-540AE93DDAEE}" type="datetimeFigureOut">
              <a:rPr lang="el-GR"/>
              <a:pPr>
                <a:defRPr/>
              </a:pPr>
              <a:t>7/11/2015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2BBCEC4-4C01-4D3F-803E-2A60F7C6C6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0044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1 - Θέση εικόνας διαφάνειας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2 - Θέση σημειώσεων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  <p:sp>
        <p:nvSpPr>
          <p:cNvPr id="15363" name="3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D1D614-6092-45AB-8AAD-CCB7201EE5FD}" type="slidenum">
              <a:rPr lang="el-GR" smtClean="0">
                <a:solidFill>
                  <a:prstClr val="black"/>
                </a:solidFill>
              </a:rPr>
              <a:pPr/>
              <a:t>1</a:t>
            </a:fld>
            <a:endParaRPr lang="el-GR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4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8010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19727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65153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201406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83080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508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8593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706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4990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33346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447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5252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1134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BBCEC4-4C01-4D3F-803E-2A60F7C6C6DB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90177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18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04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7104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222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036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5143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500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105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54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12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33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49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0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7/11/2015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30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B4AEDDB-F1A4-439E-9408-586ED79950C5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7/11/2015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3AB304-1CF1-45D2-9504-5D5FD695C846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762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78" r:id="rId1"/>
    <p:sldLayoutId id="2147484579" r:id="rId2"/>
    <p:sldLayoutId id="2147484580" r:id="rId3"/>
    <p:sldLayoutId id="2147484581" r:id="rId4"/>
    <p:sldLayoutId id="2147484582" r:id="rId5"/>
    <p:sldLayoutId id="2147484583" r:id="rId6"/>
    <p:sldLayoutId id="2147484584" r:id="rId7"/>
    <p:sldLayoutId id="2147484585" r:id="rId8"/>
    <p:sldLayoutId id="2147484586" r:id="rId9"/>
    <p:sldLayoutId id="2147484587" r:id="rId10"/>
    <p:sldLayoutId id="2147484588" r:id="rId11"/>
    <p:sldLayoutId id="2147484589" r:id="rId12"/>
    <p:sldLayoutId id="2147484590" r:id="rId13"/>
    <p:sldLayoutId id="2147484591" r:id="rId14"/>
    <p:sldLayoutId id="2147484592" r:id="rId15"/>
    <p:sldLayoutId id="21474845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ultimedia-library.prosvasimo.g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1 - Τίτλος"/>
          <p:cNvSpPr>
            <a:spLocks noGrp="1"/>
          </p:cNvSpPr>
          <p:nvPr>
            <p:ph type="ctrTitle"/>
          </p:nvPr>
        </p:nvSpPr>
        <p:spPr>
          <a:xfrm>
            <a:off x="1" y="1844824"/>
            <a:ext cx="9143999" cy="2279553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Bef>
                <a:spcPts val="600"/>
              </a:spcBef>
            </a:pP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l-GR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i="1" dirty="0" smtClean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n-US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2800" b="1" i="1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</a:br>
            <a:r>
              <a:rPr lang="el-GR" sz="2700" b="1" dirty="0" smtClean="0">
                <a:solidFill>
                  <a:srgbClr val="1160A3"/>
                </a:solidFill>
                <a:latin typeface="Arial" pitchFamily="34" charset="0"/>
                <a:ea typeface="Calibri"/>
                <a:cs typeface="Arial" pitchFamily="34" charset="0"/>
              </a:rPr>
              <a:t>Δεκαπενθήμερο Ενημέρωσης για την Πρόσβαση στην Εκπαίδευση</a:t>
            </a:r>
            <a:r>
              <a:rPr lang="en-US" sz="2700" b="1" dirty="0" smtClean="0">
                <a:solidFill>
                  <a:srgbClr val="1160A3"/>
                </a:solidFill>
                <a:latin typeface="Arial" pitchFamily="34" charset="0"/>
                <a:ea typeface="Calibri"/>
                <a:cs typeface="Arial" pitchFamily="34" charset="0"/>
              </a:rPr>
              <a:t>, 12-24 </a:t>
            </a:r>
            <a:r>
              <a:rPr lang="el-GR" sz="2700" b="1" dirty="0" smtClean="0">
                <a:solidFill>
                  <a:srgbClr val="1160A3"/>
                </a:solidFill>
                <a:latin typeface="Arial" pitchFamily="34" charset="0"/>
                <a:ea typeface="Calibri"/>
                <a:cs typeface="Arial" pitchFamily="34" charset="0"/>
              </a:rPr>
              <a:t>Οκτωβρίου 2015</a:t>
            </a:r>
            <a:r>
              <a:rPr lang="el-GR" sz="24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sz="2400" b="1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l-GR" sz="2400" b="1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</a:t>
            </a:r>
            <a:r>
              <a:rPr lang="el-G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Εκπαιδευτικό υλικό και εφαρμογές </a:t>
            </a:r>
            <a:r>
              <a:rPr lang="en-US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US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l-GR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για </a:t>
            </a:r>
            <a:r>
              <a:rPr lang="el-GR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μαθητές με </a:t>
            </a:r>
            <a:r>
              <a:rPr lang="el-GR" sz="24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αναπηρία</a:t>
            </a:r>
            <a:r>
              <a:rPr lang="el-GR" sz="22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</a:t>
            </a:r>
            <a:endParaRPr lang="el-GR" sz="2200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340" name="10 - Ορθογώνιο"/>
          <p:cNvSpPr>
            <a:spLocks noChangeArrowheads="1"/>
          </p:cNvSpPr>
          <p:nvPr/>
        </p:nvSpPr>
        <p:spPr bwMode="auto">
          <a:xfrm>
            <a:off x="358775" y="4509120"/>
            <a:ext cx="8785225" cy="121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sz="2800" b="1" i="1" dirty="0" smtClean="0">
                <a:solidFill>
                  <a:srgbClr val="33CC33"/>
                </a:solidFill>
                <a:latin typeface="Calibri" pitchFamily="34" charset="0"/>
              </a:rPr>
              <a:t>Κ. </a:t>
            </a:r>
            <a:r>
              <a:rPr lang="el-GR" sz="2800" b="1" i="1" dirty="0" err="1" smtClean="0">
                <a:solidFill>
                  <a:srgbClr val="33CC33"/>
                </a:solidFill>
                <a:latin typeface="Calibri" pitchFamily="34" charset="0"/>
              </a:rPr>
              <a:t>Μπούκουρας</a:t>
            </a:r>
            <a:r>
              <a:rPr lang="el-GR" sz="2800" b="1" i="1" dirty="0" smtClean="0">
                <a:solidFill>
                  <a:srgbClr val="33CC33"/>
                </a:solidFill>
                <a:latin typeface="Calibri" pitchFamily="34" charset="0"/>
              </a:rPr>
              <a:t> – Κ. </a:t>
            </a:r>
            <a:r>
              <a:rPr lang="el-GR" sz="2800" b="1" i="1" dirty="0" err="1" smtClean="0">
                <a:solidFill>
                  <a:srgbClr val="33CC33"/>
                </a:solidFill>
                <a:latin typeface="Calibri" pitchFamily="34" charset="0"/>
              </a:rPr>
              <a:t>Γκυρτής</a:t>
            </a:r>
            <a:endParaRPr lang="el-GR" sz="2800" b="1" i="1" dirty="0" smtClean="0">
              <a:solidFill>
                <a:srgbClr val="33CC33"/>
              </a:solidFill>
              <a:latin typeface="Calibri" pitchFamily="34" charset="0"/>
            </a:endParaRPr>
          </a:p>
          <a:p>
            <a:pPr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340610" algn="l"/>
              </a:tabLst>
            </a:pPr>
            <a:r>
              <a:rPr lang="el-GR" b="1" kern="1800" dirty="0" smtClean="0">
                <a:solidFill>
                  <a:srgbClr val="1160A3"/>
                </a:solidFill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          </a:t>
            </a:r>
            <a:endParaRPr lang="el-GR" b="1" kern="1800" dirty="0">
              <a:solidFill>
                <a:srgbClr val="1160A3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ea typeface="Times New Roman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2400" b="1" i="1" dirty="0">
              <a:solidFill>
                <a:srgbClr val="33CC33"/>
              </a:solidFill>
              <a:latin typeface="Calibri" pitchFamily="34" charset="0"/>
            </a:endParaRPr>
          </a:p>
        </p:txBody>
      </p:sp>
      <p:pic>
        <p:nvPicPr>
          <p:cNvPr id="7" name="Picture 2" descr="C:\Users\DEMI\Desktop\prosvasimo\logonew2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9144000" cy="10527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Picture 1" descr="C:\Users\DEMI\Desktop\logo_doc.png"/>
          <p:cNvPicPr/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6093296"/>
            <a:ext cx="3745990" cy="648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- Εικόνα" descr="http://www.edulll.gr/wp-content/uploads/2013/06/logo.png"/>
          <p:cNvPicPr/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3" y="5994806"/>
            <a:ext cx="3738067" cy="8631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7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2950" y="0"/>
            <a:ext cx="7131050" cy="1081653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l-GR" sz="3200" b="1" dirty="0" err="1"/>
              <a:t>Διαδραστική</a:t>
            </a:r>
            <a:r>
              <a:rPr lang="el-GR" sz="3200" b="1" dirty="0"/>
              <a:t> εφαρμογή υποτίτλων </a:t>
            </a:r>
            <a:r>
              <a:rPr lang="en-US" sz="3200" b="1" dirty="0"/>
              <a:t>video</a:t>
            </a:r>
            <a:r>
              <a:rPr lang="el-GR" sz="3200" b="1" dirty="0"/>
              <a:t> - ψηφιακή βιβλιοθήκη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4038" y="1573213"/>
            <a:ext cx="3330575" cy="5095875"/>
          </a:xfrm>
        </p:spPr>
        <p:txBody>
          <a:bodyPr>
            <a:normAutofit/>
          </a:bodyPr>
          <a:lstStyle/>
          <a:p>
            <a:r>
              <a:rPr lang="el-GR" b="1" dirty="0" smtClean="0"/>
              <a:t>Δυνατότητα αναζήτησης λέξεων-φράσεων ανάμεσα σε όλα τα βίντεο και εμφάνιση των αποτελεσμάτων συγκεντρωτικά  σε μορφή καρέ που μπορούν να </a:t>
            </a:r>
            <a:r>
              <a:rPr lang="el-GR" b="1" dirty="0" err="1" smtClean="0"/>
              <a:t>αναπαραχτούν</a:t>
            </a:r>
            <a:r>
              <a:rPr lang="el-GR" b="1" dirty="0" smtClean="0"/>
              <a:t> το καθένα ξεχωριστά για σύγκριση των </a:t>
            </a:r>
            <a:r>
              <a:rPr lang="el-GR" b="1" dirty="0" err="1" smtClean="0"/>
              <a:t>χειρομορφών</a:t>
            </a:r>
            <a:endParaRPr lang="el-GR" b="1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289" y="1406525"/>
            <a:ext cx="5127625" cy="546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" y="33477"/>
            <a:ext cx="9136142" cy="1280890"/>
          </a:xfrm>
        </p:spPr>
        <p:txBody>
          <a:bodyPr>
            <a:normAutofit fontScale="90000"/>
          </a:bodyPr>
          <a:lstStyle/>
          <a:p>
            <a:pPr algn="r"/>
            <a:r>
              <a:rPr lang="el-GR" b="1" dirty="0"/>
              <a:t>Συλλογή από Εκπαιδευτικό Υλικό και </a:t>
            </a:r>
            <a:r>
              <a:rPr lang="el-GR" b="1" dirty="0" smtClean="0"/>
              <a:t>Λογισμικό </a:t>
            </a:r>
            <a:r>
              <a:rPr lang="el-GR" b="1" dirty="0"/>
              <a:t/>
            </a:r>
            <a:br>
              <a:rPr lang="el-GR" b="1" dirty="0"/>
            </a:br>
            <a:endParaRPr lang="el-GR" dirty="0"/>
          </a:p>
        </p:txBody>
      </p:sp>
      <p:pic>
        <p:nvPicPr>
          <p:cNvPr id="3074" name="Picture 2" descr="Πολιτική Ζωή με Νόημ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376264" cy="1790119"/>
          </a:xfrm>
          <a:prstGeom prst="rect">
            <a:avLst/>
          </a:prstGeom>
          <a:noFill/>
          <a:ln w="158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65467" y="1718653"/>
            <a:ext cx="8427013" cy="2007671"/>
            <a:chOff x="465467" y="1718653"/>
            <a:chExt cx="8427013" cy="2007671"/>
          </a:xfrm>
        </p:grpSpPr>
        <p:pic>
          <p:nvPicPr>
            <p:cNvPr id="3076" name="Picture 4" descr="Στρογγυλά με Αξία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0307" y="1718653"/>
              <a:ext cx="1981813" cy="1440160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Από τη Δραχμή στο Ευρώ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463" y="1739241"/>
              <a:ext cx="2172985" cy="1584176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65467" y="3356992"/>
              <a:ext cx="259436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Πολιτική Ζωή με Νόημα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62345" y="3216545"/>
              <a:ext cx="20617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Στρογγυλά με Αξία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6051638" y="3285086"/>
              <a:ext cx="284084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dirty="0"/>
                <a:t>Από τη Δραχμή στο Ευρώ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7504" y="4420465"/>
            <a:ext cx="2610007" cy="2010296"/>
            <a:chOff x="107504" y="4420465"/>
            <a:chExt cx="2610007" cy="2010296"/>
          </a:xfrm>
        </p:grpSpPr>
        <p:pic>
          <p:nvPicPr>
            <p:cNvPr id="3080" name="Picture 8" descr="Λεξικό Ελληνικής Νοηματικής Γλώσσας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37" y="4420465"/>
              <a:ext cx="1870926" cy="1363965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107504" y="5784430"/>
              <a:ext cx="2610007" cy="646331"/>
            </a:xfrm>
            <a:prstGeom prst="rect">
              <a:avLst/>
            </a:prstGeom>
            <a:ln w="158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Λεξικό Ελληνικής </a:t>
              </a:r>
              <a:r>
                <a:rPr lang="el-GR" dirty="0" smtClean="0"/>
                <a:t>Νοηματικής Γλώσσας</a:t>
              </a:r>
              <a:endParaRPr lang="el-GR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357471" y="3990163"/>
            <a:ext cx="1854489" cy="2811205"/>
            <a:chOff x="3063466" y="3990163"/>
            <a:chExt cx="1854489" cy="2811205"/>
          </a:xfrm>
        </p:grpSpPr>
        <p:pic>
          <p:nvPicPr>
            <p:cNvPr id="3082" name="Picture 10" descr="Ταξίδι στο Χρόνο με Νόημα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3162" y="3990163"/>
              <a:ext cx="1335099" cy="18722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3063466" y="5878038"/>
              <a:ext cx="185448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Ταξίδι στο Χρόνο με Νόημα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923928" y="3990163"/>
            <a:ext cx="1901161" cy="2603126"/>
            <a:chOff x="5020803" y="3990163"/>
            <a:chExt cx="1901161" cy="2603126"/>
          </a:xfrm>
        </p:grpSpPr>
        <p:pic>
          <p:nvPicPr>
            <p:cNvPr id="3084" name="Picture 12" descr="Η Γλώσσα με τα Μάτια μου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2080" y="3990163"/>
              <a:ext cx="1358608" cy="1944216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5020803" y="5946958"/>
              <a:ext cx="190116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l-GR" dirty="0"/>
                <a:t>Η Γλώσσα με τα </a:t>
              </a:r>
              <a:endParaRPr lang="el-GR" dirty="0" smtClean="0"/>
            </a:p>
            <a:p>
              <a:pPr algn="ctr"/>
              <a:r>
                <a:rPr lang="el-GR" dirty="0" smtClean="0"/>
                <a:t>Ματιά </a:t>
              </a:r>
              <a:r>
                <a:rPr lang="el-GR" dirty="0"/>
                <a:t>μου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508104" y="3990163"/>
            <a:ext cx="1902639" cy="2882447"/>
            <a:chOff x="5508104" y="3990163"/>
            <a:chExt cx="1902639" cy="2882447"/>
          </a:xfrm>
        </p:grpSpPr>
        <p:pic>
          <p:nvPicPr>
            <p:cNvPr id="3086" name="Picture 14" descr="Ταξίδι στον Κόσμο με Νόημα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1613" y="3990163"/>
              <a:ext cx="1377027" cy="1931004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/>
          </p:nvSpPr>
          <p:spPr>
            <a:xfrm>
              <a:off x="5508104" y="5949280"/>
              <a:ext cx="1902639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Ταξίδι στον Κόσμο με Νόημα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164288" y="3990164"/>
            <a:ext cx="1822144" cy="2607188"/>
            <a:chOff x="7164288" y="3990164"/>
            <a:chExt cx="1822144" cy="2607188"/>
          </a:xfrm>
        </p:grpSpPr>
        <p:pic>
          <p:nvPicPr>
            <p:cNvPr id="3094" name="Picture 22" descr="Ταξίδι στη Φύση με Νόημα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9009" y="3990164"/>
              <a:ext cx="1386449" cy="1944216"/>
            </a:xfrm>
            <a:prstGeom prst="rect">
              <a:avLst/>
            </a:prstGeom>
            <a:noFill/>
            <a:ln w="15875">
              <a:solidFill>
                <a:schemeClr val="accent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7164288" y="5951021"/>
              <a:ext cx="182214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dirty="0"/>
                <a:t>Ταξίδι στη Φύση με Νόημα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33485" y="859254"/>
            <a:ext cx="1620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Λογισμικά</a:t>
            </a:r>
          </a:p>
        </p:txBody>
      </p:sp>
    </p:spTree>
    <p:extLst>
      <p:ext uri="{BB962C8B-B14F-4D97-AF65-F5344CB8AC3E}">
        <p14:creationId xmlns:p14="http://schemas.microsoft.com/office/powerpoint/2010/main" val="4035731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923" y="40634"/>
            <a:ext cx="7545077" cy="1036940"/>
          </a:xfrm>
        </p:spPr>
        <p:txBody>
          <a:bodyPr>
            <a:normAutofit fontScale="90000"/>
          </a:bodyPr>
          <a:lstStyle/>
          <a:p>
            <a:pPr algn="r"/>
            <a:r>
              <a:rPr lang="el-GR" b="1" dirty="0"/>
              <a:t>Συλλογή από Εκπαιδευτικό Υλικό και Λογισμικό </a:t>
            </a:r>
            <a:br>
              <a:rPr lang="el-GR" b="1" dirty="0"/>
            </a:br>
            <a:endParaRPr lang="el-GR" dirty="0"/>
          </a:p>
        </p:txBody>
      </p:sp>
      <p:sp>
        <p:nvSpPr>
          <p:cNvPr id="26" name="TextBox 25"/>
          <p:cNvSpPr txBox="1"/>
          <p:nvPr/>
        </p:nvSpPr>
        <p:spPr>
          <a:xfrm>
            <a:off x="611560" y="1077574"/>
            <a:ext cx="2993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Εκπαιδευτικό Υλικό</a:t>
            </a:r>
            <a:endParaRPr lang="el-GR" sz="24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1660581"/>
            <a:ext cx="80283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Στην ιστοσελίδα υπάρχει πληθώρα εκπαιδευτικού υλικού για όλες τις αναπηρίες, που είναι διαθέσιμο για μεταφόρτωση όπως:</a:t>
            </a:r>
            <a:br>
              <a:rPr lang="el-GR" dirty="0" smtClean="0"/>
            </a:b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Αναλυτικά Προγράμματα Ειδικής Αγωγής και Εκπαίδευσης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Προσαρμογές Αναλυτικών Προγραμμάτων για διάφορα μαθήματα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err="1" smtClean="0"/>
              <a:t>Διαναπηρικός</a:t>
            </a:r>
            <a:r>
              <a:rPr lang="el-GR" dirty="0" smtClean="0"/>
              <a:t> οδηγός για την κώφωση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smtClean="0"/>
              <a:t>Περίληψη Οδηγού Επιμόρφωσης Κωφών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Από την αναπηρία </a:t>
            </a:r>
            <a:r>
              <a:rPr lang="el-GR" dirty="0" smtClean="0"/>
              <a:t>στην ενδυνάμωση </a:t>
            </a:r>
            <a:r>
              <a:rPr lang="el-GR" dirty="0"/>
              <a:t>του </a:t>
            </a:r>
            <a:r>
              <a:rPr lang="el-GR" dirty="0" smtClean="0"/>
              <a:t>Κόσμου των Κωφών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smtClean="0"/>
              <a:t>Οδηγός </a:t>
            </a:r>
            <a:r>
              <a:rPr lang="el-GR" dirty="0"/>
              <a:t>Καλής </a:t>
            </a:r>
            <a:r>
              <a:rPr lang="el-GR" dirty="0" smtClean="0"/>
              <a:t>Πρακτικής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err="1"/>
              <a:t>Διαναπηρικός</a:t>
            </a:r>
            <a:r>
              <a:rPr lang="el-GR" dirty="0"/>
              <a:t> οδηγός για την </a:t>
            </a:r>
            <a:r>
              <a:rPr lang="el-GR" dirty="0" smtClean="0"/>
              <a:t>τύφλωση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 smtClean="0"/>
              <a:t>Υλικό για παιδιά με κινητικές αναπηρίες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l-GR" dirty="0"/>
              <a:t>Υλικό </a:t>
            </a:r>
            <a:r>
              <a:rPr lang="el-GR" dirty="0" smtClean="0"/>
              <a:t>για αμβλύωπες μαθητές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Επίσης είναι διαθέσιμο το εκπαιδευτικό υλικό «Καλές Πρακτικές» και </a:t>
            </a:r>
            <a:br>
              <a:rPr lang="el-GR" dirty="0" smtClean="0"/>
            </a:br>
            <a:r>
              <a:rPr lang="el-GR" dirty="0" smtClean="0"/>
              <a:t>«Υποδειγματικές Διδασκαλίες».</a:t>
            </a:r>
            <a:r>
              <a:rPr lang="el-G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6618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5209"/>
            <a:ext cx="7401109" cy="1604446"/>
          </a:xfrm>
        </p:spPr>
        <p:txBody>
          <a:bodyPr>
            <a:normAutofit fontScale="90000"/>
          </a:bodyPr>
          <a:lstStyle/>
          <a:p>
            <a:pPr algn="r"/>
            <a:r>
              <a:rPr lang="el-GR" b="1" dirty="0"/>
              <a:t>Σύμβαση του Ο.Η.Ε. για τα Δικαιώματα των Ατόμων με Αναπηρία σε </a:t>
            </a:r>
            <a:r>
              <a:rPr lang="el-GR" b="1" dirty="0" err="1" smtClean="0"/>
              <a:t>προσβάσιμες</a:t>
            </a:r>
            <a:r>
              <a:rPr lang="el-GR" b="1" dirty="0" smtClean="0"/>
              <a:t> μορφές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901" y="2191861"/>
            <a:ext cx="6591985" cy="3777622"/>
          </a:xfrm>
        </p:spPr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b="1" dirty="0" smtClean="0"/>
              <a:t>Στην ιστοσελίδα μπορείτε να δείτε τη Σύμβαση του Ο.Η.Ε. στις παρακάτω </a:t>
            </a:r>
            <a:r>
              <a:rPr lang="el-GR" b="1" dirty="0" err="1"/>
              <a:t>προσβάσιμες</a:t>
            </a:r>
            <a:r>
              <a:rPr lang="el-GR" b="1" dirty="0"/>
              <a:t> μορφές</a:t>
            </a:r>
            <a:r>
              <a:rPr lang="el-GR" b="1" dirty="0" smtClean="0"/>
              <a:t>: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pic>
        <p:nvPicPr>
          <p:cNvPr id="4098" name="Picture 2" descr="       Σύμβαση του Ο.Η.Ε. για τα Δικαιώματα των Ατόμων με Αναπηρία σε προσιτές μορφέ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61" y="224771"/>
            <a:ext cx="1192864" cy="116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39552" y="3553852"/>
            <a:ext cx="8413526" cy="1675348"/>
            <a:chOff x="539552" y="3284984"/>
            <a:chExt cx="8413526" cy="1675348"/>
          </a:xfrm>
        </p:grpSpPr>
        <p:pic>
          <p:nvPicPr>
            <p:cNvPr id="4104" name="Picture 8" descr="Σύμβαση του Ο.Η.Ε. σε διαφορετικές γραμματοσειρές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936" y="3296394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6" name="Picture 10" descr="Σύμβαση του Ο.Η.Ε. σε κείμενο για όλους (EasytoRead)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3296394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8" name="Picture 12" descr="Σύμβαση του Ο.Η.Ε. σε κείμενο για όλους (EasytoRead) στην Ελληνική Νοηματική Γλώσσα και με Ήχο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24328" y="3284984"/>
              <a:ext cx="1428750" cy="142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539552" y="3429000"/>
              <a:ext cx="1729485" cy="1531332"/>
              <a:chOff x="539552" y="3429000"/>
              <a:chExt cx="1729485" cy="1531332"/>
            </a:xfrm>
          </p:grpSpPr>
          <p:pic>
            <p:nvPicPr>
              <p:cNvPr id="4100" name="Picture 4" descr="Σύμβαση του Ο.Η.Ε. στην Ελληνική Νοηματική Γλώσσα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3429000"/>
                <a:ext cx="1729485" cy="9798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540198" y="4437112"/>
                <a:ext cx="17281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dirty="0" smtClean="0"/>
                  <a:t>Στην Ελληνική Νοηματική Γλώσσα</a:t>
                </a:r>
                <a:endParaRPr lang="el-GR" sz="1400" dirty="0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2556525" y="3330513"/>
              <a:ext cx="1196160" cy="1549099"/>
              <a:chOff x="2556525" y="3330513"/>
              <a:chExt cx="1196160" cy="1549099"/>
            </a:xfrm>
          </p:grpSpPr>
          <p:pic>
            <p:nvPicPr>
              <p:cNvPr id="4102" name="Picture 6" descr="Σύμβαση του Ο.Η.Ε. σε ηχητικό μορφή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3314" y="3330513"/>
                <a:ext cx="962582" cy="9625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2556525" y="4294837"/>
                <a:ext cx="11961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sz="1600" dirty="0" smtClean="0"/>
                  <a:t>Σε ηχητική </a:t>
                </a:r>
                <a:br>
                  <a:rPr lang="el-GR" sz="1600" dirty="0" smtClean="0"/>
                </a:br>
                <a:r>
                  <a:rPr lang="el-GR" sz="1600" dirty="0" smtClean="0"/>
                  <a:t>μορφή</a:t>
                </a:r>
                <a:endParaRPr lang="el-GR" sz="1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385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23" y="71316"/>
            <a:ext cx="8885477" cy="765396"/>
          </a:xfrm>
        </p:spPr>
        <p:txBody>
          <a:bodyPr>
            <a:normAutofit/>
          </a:bodyPr>
          <a:lstStyle/>
          <a:p>
            <a:pPr algn="r"/>
            <a:r>
              <a:rPr lang="el-GR" b="1" dirty="0" smtClean="0"/>
              <a:t>Γραμματοσειρές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714" y="1263640"/>
            <a:ext cx="8136904" cy="4397608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C00000"/>
                </a:solidFill>
              </a:rPr>
              <a:t>YourTypeU</a:t>
            </a:r>
            <a:r>
              <a:rPr lang="el-GR" b="1" dirty="0"/>
              <a:t>, </a:t>
            </a:r>
            <a:r>
              <a:rPr lang="el-GR" b="1" dirty="0" smtClean="0"/>
              <a:t>περιλαμβάνει </a:t>
            </a:r>
            <a:r>
              <a:rPr lang="el-GR" b="1" dirty="0"/>
              <a:t>μόνο τις </a:t>
            </a:r>
            <a:r>
              <a:rPr lang="el-GR" b="1" dirty="0" err="1"/>
              <a:t>χειρομορφές</a:t>
            </a:r>
            <a:r>
              <a:rPr lang="el-GR" b="1" dirty="0"/>
              <a:t> του </a:t>
            </a:r>
            <a:r>
              <a:rPr lang="el-GR" b="1" dirty="0" smtClean="0"/>
              <a:t>Ελληνικού </a:t>
            </a:r>
            <a:r>
              <a:rPr lang="el-GR" b="1" dirty="0"/>
              <a:t>Δακτυλικού </a:t>
            </a:r>
            <a:r>
              <a:rPr lang="el-GR" b="1" dirty="0" smtClean="0"/>
              <a:t>Αλφαβήτου</a:t>
            </a:r>
          </a:p>
          <a:p>
            <a:endParaRPr lang="en-US" b="1" dirty="0"/>
          </a:p>
          <a:p>
            <a:r>
              <a:rPr lang="en-US" b="1" dirty="0" err="1">
                <a:solidFill>
                  <a:srgbClr val="C00000"/>
                </a:solidFill>
              </a:rPr>
              <a:t>MyTypeU</a:t>
            </a:r>
            <a:r>
              <a:rPr lang="el-GR" b="1" dirty="0"/>
              <a:t>, </a:t>
            </a:r>
            <a:r>
              <a:rPr lang="el-GR" b="1" dirty="0" smtClean="0"/>
              <a:t>περιλαμβάνει </a:t>
            </a:r>
            <a:r>
              <a:rPr lang="el-GR" b="1" dirty="0"/>
              <a:t>τις </a:t>
            </a:r>
            <a:r>
              <a:rPr lang="el-GR" b="1" dirty="0" err="1"/>
              <a:t>χειρομορφές</a:t>
            </a:r>
            <a:r>
              <a:rPr lang="el-GR" b="1" dirty="0"/>
              <a:t> του Ελληνικού  Δακτυλικού Αλφαβήτου και το αντίστοιχο γράμμα της ελληνικής   </a:t>
            </a:r>
            <a:r>
              <a:rPr lang="el-GR" b="1" dirty="0" smtClean="0"/>
              <a:t>αλφαβήτου</a:t>
            </a:r>
          </a:p>
          <a:p>
            <a:pPr marL="0" indent="0">
              <a:buNone/>
            </a:pPr>
            <a:r>
              <a:rPr lang="el-GR" b="1" dirty="0" smtClean="0"/>
              <a:t> </a:t>
            </a:r>
            <a:endParaRPr lang="en-US" b="1" dirty="0"/>
          </a:p>
          <a:p>
            <a:r>
              <a:rPr lang="en-US" b="1" dirty="0">
                <a:solidFill>
                  <a:srgbClr val="C00000"/>
                </a:solidFill>
              </a:rPr>
              <a:t>Hands05</a:t>
            </a:r>
            <a:r>
              <a:rPr lang="el-GR" b="1" dirty="0"/>
              <a:t>, περιλαμβάνει όλες τις γνωστές </a:t>
            </a:r>
            <a:r>
              <a:rPr lang="el-GR" b="1" dirty="0" err="1"/>
              <a:t>χειρομορφές</a:t>
            </a:r>
            <a:r>
              <a:rPr lang="el-GR" b="1" dirty="0"/>
              <a:t> της Ελληνικής Νοηματικής Γλώσσας (54 </a:t>
            </a:r>
            <a:r>
              <a:rPr lang="el-GR" b="1" dirty="0" err="1"/>
              <a:t>χειρομορφές</a:t>
            </a:r>
            <a:r>
              <a:rPr lang="el-GR" b="1" dirty="0" smtClean="0"/>
              <a:t>)</a:t>
            </a:r>
          </a:p>
          <a:p>
            <a:endParaRPr lang="el-GR" b="1" dirty="0"/>
          </a:p>
          <a:p>
            <a:r>
              <a:rPr lang="en-US" b="1" dirty="0" err="1" smtClean="0">
                <a:solidFill>
                  <a:srgbClr val="C00000"/>
                </a:solidFill>
              </a:rPr>
              <a:t>IEP_Sans</a:t>
            </a:r>
            <a:r>
              <a:rPr lang="el-GR" b="1" dirty="0" smtClean="0">
                <a:solidFill>
                  <a:srgbClr val="C00000"/>
                </a:solidFill>
              </a:rPr>
              <a:t> -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IEP_Comic</a:t>
            </a:r>
            <a:r>
              <a:rPr lang="en-US" b="1" dirty="0" smtClean="0"/>
              <a:t>, </a:t>
            </a:r>
            <a:r>
              <a:rPr lang="el-GR" b="1" dirty="0"/>
              <a:t>ν</a:t>
            </a:r>
            <a:r>
              <a:rPr lang="el-GR" b="1" dirty="0" smtClean="0"/>
              <a:t>έες Γραμματοσειρές </a:t>
            </a:r>
            <a:r>
              <a:rPr lang="el-GR" b="1" dirty="0"/>
              <a:t>Πρώτης Ανάγνωσης και </a:t>
            </a:r>
            <a:r>
              <a:rPr lang="el-GR" b="1" dirty="0" smtClean="0"/>
              <a:t>Γραφής</a:t>
            </a:r>
            <a:r>
              <a:rPr lang="el-GR" b="1" dirty="0"/>
              <a:t>, </a:t>
            </a:r>
            <a:r>
              <a:rPr lang="el-GR" b="1" dirty="0" smtClean="0"/>
              <a:t>για </a:t>
            </a:r>
            <a:r>
              <a:rPr lang="el-GR" b="1" dirty="0"/>
              <a:t>χρήση στην προσαρμογή των διδακτικών εγχειριδίων της Α΄ Δημοτικού για αμβλύωπες μαθητές και την γενική </a:t>
            </a:r>
            <a:r>
              <a:rPr lang="el-GR" b="1" dirty="0" smtClean="0"/>
              <a:t>εκπαίδευση </a:t>
            </a:r>
            <a:endParaRPr lang="el-GR" b="1" dirty="0"/>
          </a:p>
        </p:txBody>
      </p:sp>
      <p:pic>
        <p:nvPicPr>
          <p:cNvPr id="6148" name="Picture 4" descr="YoyrTypeU γραμματοσειρά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99762"/>
            <a:ext cx="1257300" cy="67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yTypeU γραμματοσειρά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028" y="2604204"/>
            <a:ext cx="9906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Δείγμα γραμματοσειράς IEP Sa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23" y="5542413"/>
            <a:ext cx="4181475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Δείγμα γραμματοσειράς IEP Com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969" y="5542413"/>
            <a:ext cx="4267200" cy="63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19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6721" y="5626"/>
            <a:ext cx="6947279" cy="1008112"/>
          </a:xfrm>
        </p:spPr>
        <p:txBody>
          <a:bodyPr>
            <a:normAutofit fontScale="90000"/>
          </a:bodyPr>
          <a:lstStyle/>
          <a:p>
            <a:pPr algn="r"/>
            <a:r>
              <a:rPr lang="el-GR" b="1" dirty="0"/>
              <a:t>Κ</a:t>
            </a:r>
            <a:r>
              <a:rPr lang="el-GR" b="1" dirty="0" smtClean="0"/>
              <a:t>αταγραφή </a:t>
            </a:r>
            <a:r>
              <a:rPr lang="el-GR" b="1" dirty="0"/>
              <a:t>όλου του διαθέσιμου </a:t>
            </a:r>
            <a:r>
              <a:rPr lang="el-GR" b="1" dirty="0" smtClean="0"/>
              <a:t>εκπαιδευτικού υλικού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628800"/>
            <a:ext cx="6591985" cy="4692352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Στην ιστοσελίδα μπορείτε να βρείτε καταγραφή του διαθέσιμου εκπαιδευτικού υλικού για μαθητές με: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2000" b="1" dirty="0" smtClean="0"/>
              <a:t>Προβλήματα όρασης</a:t>
            </a:r>
            <a:endParaRPr lang="el-GR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2000" b="1" dirty="0" smtClean="0"/>
              <a:t>Προβλήματα ακοής</a:t>
            </a:r>
            <a:endParaRPr lang="el-GR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2000" b="1" dirty="0" smtClean="0"/>
              <a:t>Κινητικά </a:t>
            </a:r>
            <a:r>
              <a:rPr lang="el-GR" sz="2000" b="1" dirty="0"/>
              <a:t>προβλήματα των άνω </a:t>
            </a:r>
            <a:r>
              <a:rPr lang="el-GR" sz="2000" b="1" dirty="0" smtClean="0"/>
              <a:t>άκρων</a:t>
            </a:r>
            <a:endParaRPr lang="el-GR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2000" b="1" dirty="0" smtClean="0"/>
              <a:t>Μέτρια </a:t>
            </a:r>
            <a:r>
              <a:rPr lang="el-GR" sz="2000" b="1" dirty="0"/>
              <a:t>και ελαφριά νοητική </a:t>
            </a:r>
            <a:r>
              <a:rPr lang="el-GR" sz="2000" b="1" dirty="0" smtClean="0"/>
              <a:t>καθυστέρηση</a:t>
            </a:r>
            <a:endParaRPr lang="el-GR" sz="2000" b="1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el-GR" sz="2000" b="1" dirty="0" smtClean="0"/>
              <a:t>Αυτισμό</a:t>
            </a:r>
          </a:p>
          <a:p>
            <a:pPr marL="457200" lvl="1" indent="0">
              <a:buNone/>
            </a:pPr>
            <a:r>
              <a:rPr lang="el-GR" sz="2000" b="1" dirty="0" smtClean="0"/>
              <a:t>Η καταγραφή του υλικού υπάρχει συνολικά και για κάθε αναπηρία χωριστά. </a:t>
            </a:r>
          </a:p>
        </p:txBody>
      </p:sp>
    </p:spTree>
    <p:extLst>
      <p:ext uri="{BB962C8B-B14F-4D97-AF65-F5344CB8AC3E}">
        <p14:creationId xmlns:p14="http://schemas.microsoft.com/office/powerpoint/2010/main" val="274267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8278" y="1647005"/>
            <a:ext cx="4571015" cy="1148706"/>
          </a:xfrm>
        </p:spPr>
        <p:txBody>
          <a:bodyPr>
            <a:normAutofit fontScale="90000"/>
          </a:bodyPr>
          <a:lstStyle/>
          <a:p>
            <a:pPr algn="ctr"/>
            <a:r>
              <a:rPr lang="el-GR" b="1" dirty="0" smtClean="0"/>
              <a:t>ΕΥΧΑΡΙΣΤΟΥΜΕ !!</a:t>
            </a:r>
            <a:r>
              <a:rPr lang="el-GR" dirty="0" smtClean="0"/>
              <a:t/>
            </a:r>
            <a:br>
              <a:rPr lang="el-GR" dirty="0" smtClean="0"/>
            </a:b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7972" y="3040171"/>
            <a:ext cx="5907442" cy="1223392"/>
          </a:xfr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l-GR" b="1" dirty="0" smtClean="0"/>
              <a:t>Πληροφορίες – Διευκρινίσεις -  Ιδέες  - Γνώμες</a:t>
            </a:r>
          </a:p>
          <a:p>
            <a:pPr marL="0" indent="0" algn="ctr"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kboukouras@iep.edu.gr</a:t>
            </a:r>
            <a:endParaRPr lang="el-GR" sz="2800" b="1" dirty="0">
              <a:solidFill>
                <a:srgbClr val="C00000"/>
              </a:solidFill>
            </a:endParaRPr>
          </a:p>
        </p:txBody>
      </p:sp>
      <p:pic>
        <p:nvPicPr>
          <p:cNvPr id="5" name="Εικόνα 1" descr="http://www.edulll.gr/wp-content/uploads/2013/06/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769" y="76474"/>
            <a:ext cx="42767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Εικόνα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68" y="-22487"/>
            <a:ext cx="4162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868769"/>
            <a:ext cx="6194206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73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2411760" y="188640"/>
            <a:ext cx="6589712" cy="717550"/>
          </a:xfrm>
        </p:spPr>
        <p:txBody>
          <a:bodyPr>
            <a:normAutofit/>
          </a:bodyPr>
          <a:lstStyle/>
          <a:p>
            <a:pPr algn="r"/>
            <a:r>
              <a:rPr lang="el-GR" b="1" dirty="0" smtClean="0"/>
              <a:t>Εισαγωγή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255847" y="906191"/>
            <a:ext cx="6591300" cy="1946746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Η ιστοσελίδα </a:t>
            </a:r>
            <a:r>
              <a:rPr lang="en-US" sz="2000" b="1" dirty="0" smtClean="0"/>
              <a:t>prosvasimo.gr </a:t>
            </a:r>
            <a:r>
              <a:rPr lang="el-GR" sz="2000" b="1" dirty="0" smtClean="0"/>
              <a:t>του έργου </a:t>
            </a:r>
            <a:r>
              <a:rPr lang="el-GR" sz="2000" b="1" dirty="0" smtClean="0">
                <a:solidFill>
                  <a:schemeClr val="accent6"/>
                </a:solidFill>
              </a:rPr>
              <a:t>«Σχεδιασμός και ανάπτυξη προσβάσιμου εκπαιδευτικού υλικού για μαθητές με αναπηρίες» </a:t>
            </a:r>
            <a:r>
              <a:rPr lang="el-GR" sz="2000" b="1" dirty="0" smtClean="0"/>
              <a:t>περιλαμβάνει μία πληθώρα από εφαρμογές και υλικό για μαθητές και γενικά για άτομα με αναπηρίες καθώς και για τους εκπαιδευτικούς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035190"/>
            <a:ext cx="7128792" cy="3418145"/>
          </a:xfrm>
          <a:prstGeom prst="rect">
            <a:avLst/>
          </a:prstGeom>
          <a:ln w="22225"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>
          <a:xfrm>
            <a:off x="2554288" y="116632"/>
            <a:ext cx="6589712" cy="717550"/>
          </a:xfrm>
        </p:spPr>
        <p:txBody>
          <a:bodyPr>
            <a:normAutofit/>
          </a:bodyPr>
          <a:lstStyle/>
          <a:p>
            <a:pPr algn="r"/>
            <a:r>
              <a:rPr lang="el-GR" b="1" dirty="0" smtClean="0"/>
              <a:t>Εισαγωγή</a:t>
            </a:r>
          </a:p>
        </p:txBody>
      </p:sp>
      <p:sp>
        <p:nvSpPr>
          <p:cNvPr id="61443" name="Rectangle 3"/>
          <p:cNvSpPr>
            <a:spLocks noGrp="1"/>
          </p:cNvSpPr>
          <p:nvPr>
            <p:ph idx="1"/>
          </p:nvPr>
        </p:nvSpPr>
        <p:spPr>
          <a:xfrm>
            <a:off x="395536" y="1196752"/>
            <a:ext cx="7344816" cy="5112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b="1" dirty="0" smtClean="0"/>
              <a:t>Η ιστοσελίδα περιλαμβάνει:</a:t>
            </a:r>
          </a:p>
          <a:p>
            <a:r>
              <a:rPr lang="el-GR" sz="2000" b="1" dirty="0"/>
              <a:t>Νέα Παραδοτέα</a:t>
            </a:r>
          </a:p>
          <a:p>
            <a:r>
              <a:rPr lang="en-US" sz="2000" b="1" dirty="0" smtClean="0"/>
              <a:t>Online </a:t>
            </a:r>
            <a:r>
              <a:rPr lang="el-GR" sz="2000" b="1" dirty="0" smtClean="0"/>
              <a:t>Λεξικό στην Ελληνική Νοηματική Γλώσσα</a:t>
            </a:r>
          </a:p>
          <a:p>
            <a:r>
              <a:rPr lang="el-GR" sz="2000" b="1" dirty="0" smtClean="0"/>
              <a:t>Παιδικ</a:t>
            </a:r>
            <a:r>
              <a:rPr lang="el-GR" sz="2000" b="1" dirty="0"/>
              <a:t>ή</a:t>
            </a:r>
            <a:r>
              <a:rPr lang="el-GR" sz="2000" b="1" dirty="0" smtClean="0"/>
              <a:t> Λογοτεχνία &amp; </a:t>
            </a:r>
            <a:r>
              <a:rPr lang="el-GR" sz="2000" b="1" dirty="0"/>
              <a:t>Ιστορίες στην Ελληνική Νοηματική </a:t>
            </a:r>
            <a:endParaRPr lang="el-GR" sz="2000" b="1" dirty="0" smtClean="0"/>
          </a:p>
          <a:p>
            <a:r>
              <a:rPr lang="el-GR" sz="2000" b="1" dirty="0" smtClean="0"/>
              <a:t>Ψηφιακό αποθετήριο με </a:t>
            </a:r>
            <a:r>
              <a:rPr lang="el-GR" sz="2000" b="1" dirty="0" err="1" smtClean="0"/>
              <a:t>διαδραστικούς</a:t>
            </a:r>
            <a:r>
              <a:rPr lang="el-GR" sz="2000" b="1" dirty="0" smtClean="0"/>
              <a:t> υπότιτλους</a:t>
            </a:r>
          </a:p>
          <a:p>
            <a:r>
              <a:rPr lang="el-GR" sz="2000" b="1" dirty="0" smtClean="0"/>
              <a:t>Συλλογή από εκπαιδευτικό υλικό και λογισμικό διαθέσιμο για μεταφόρτωση</a:t>
            </a:r>
          </a:p>
          <a:p>
            <a:r>
              <a:rPr lang="el-GR" sz="2000" b="1" dirty="0"/>
              <a:t>Την Σύμβαση του Ο.Η.Ε. για τα Δικαιώματα των Ατόμων με Αναπηρία </a:t>
            </a:r>
            <a:r>
              <a:rPr lang="el-GR" sz="2000" b="1" dirty="0" smtClean="0"/>
              <a:t>σε </a:t>
            </a:r>
            <a:r>
              <a:rPr lang="el-GR" sz="2000" b="1" dirty="0" err="1" smtClean="0"/>
              <a:t>προσβάσιμες</a:t>
            </a:r>
            <a:r>
              <a:rPr lang="el-GR" sz="2000" b="1" dirty="0" smtClean="0"/>
              <a:t> μορφές</a:t>
            </a:r>
          </a:p>
          <a:p>
            <a:r>
              <a:rPr lang="el-GR" sz="2000" b="1" dirty="0" smtClean="0"/>
              <a:t>Ειδικές γραμματοσειρές</a:t>
            </a:r>
          </a:p>
          <a:p>
            <a:r>
              <a:rPr lang="el-GR" sz="2000" b="1" dirty="0" smtClean="0"/>
              <a:t>Πλήρη καταγραφή όλου του διαθέσιμου εκπαιδευτικού υλικού για όλες τις κατηγορίες αναπηρίας</a:t>
            </a:r>
            <a:endParaRPr lang="el-GR" sz="2000" b="1" dirty="0"/>
          </a:p>
          <a:p>
            <a:endParaRPr lang="el-GR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1956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1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89339"/>
            <a:ext cx="6589199" cy="62281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 smtClean="0"/>
              <a:t>N</a:t>
            </a:r>
            <a:r>
              <a:rPr lang="el-GR" b="1" dirty="0" err="1" smtClean="0"/>
              <a:t>έα</a:t>
            </a:r>
            <a:r>
              <a:rPr lang="en-US" b="1" dirty="0" smtClean="0"/>
              <a:t> </a:t>
            </a:r>
            <a:r>
              <a:rPr lang="el-GR" b="1" dirty="0" smtClean="0"/>
              <a:t>Παραδοτέα</a:t>
            </a:r>
            <a:endParaRPr lang="el-GR" b="1" dirty="0"/>
          </a:p>
        </p:txBody>
      </p:sp>
      <p:pic>
        <p:nvPicPr>
          <p:cNvPr id="2050" name="Picture 2" descr="http://www.prosvasimo.gr/images/anthologio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68910"/>
            <a:ext cx="1694288" cy="192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23728" y="1317547"/>
            <a:ext cx="6470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Ένα πλήρες εκπαιδευτικό λογισμικό για το μάθημα το Ανθολόγιο Λογοτεχνικών Κειμένων Α' &amp; Β' Δημοτικού, περιέχει προσαρμοσμένα όλα τα κείμενα του ανθολογίου της Α' και Β' τάξης του δημοτικού με κατάλληλο ψηφιακό εκπαιδευτικό υλικό (</a:t>
            </a:r>
            <a:r>
              <a:rPr lang="el-GR" dirty="0" err="1"/>
              <a:t>video</a:t>
            </a:r>
            <a:r>
              <a:rPr lang="el-GR" dirty="0"/>
              <a:t>) στην Ελληνική Νοηματική Γλώσσα (ΕΝΓ) από φυσικούς </a:t>
            </a:r>
            <a:r>
              <a:rPr lang="el-GR" dirty="0" err="1"/>
              <a:t>νοηματιστές</a:t>
            </a:r>
            <a:r>
              <a:rPr lang="el-GR" dirty="0"/>
              <a:t>, έτσι ώστε να είναι </a:t>
            </a:r>
            <a:r>
              <a:rPr lang="el-GR" dirty="0" err="1"/>
              <a:t>προσβάσιμο</a:t>
            </a:r>
            <a:r>
              <a:rPr lang="el-GR" dirty="0"/>
              <a:t> από μαθητές που έχουν πρόβλημα ακοής, κωφούς και </a:t>
            </a:r>
            <a:r>
              <a:rPr lang="el-GR" dirty="0" smtClean="0"/>
              <a:t>βαρήκοους</a:t>
            </a:r>
            <a:r>
              <a:rPr lang="el-GR" dirty="0"/>
              <a:t>.</a:t>
            </a:r>
          </a:p>
        </p:txBody>
      </p:sp>
      <p:pic>
        <p:nvPicPr>
          <p:cNvPr id="2052" name="Picture 4" descr="http://www.prosvasimo.gr/images/meletiperivallont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75103"/>
            <a:ext cx="170545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3728" y="3563707"/>
            <a:ext cx="64708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dirty="0"/>
              <a:t>Ένα πλήρες εκπαιδευτικό λογισμικό για το μάθημα "Μελέτη Περιβάλλοντος" Α' &amp; Β' Δημοτικού. Περιέχει προσαρμοσμένα όλα τα κείμενα της Μελέτη ς Περιβάλλοντος της Α' και Β' τάξης του δημοτικού καθώς και τα κείμενα των Τετραδίων Εργασιών με κατάλληλο ψηφιακό εκπαιδευτικό υλικό (</a:t>
            </a:r>
            <a:r>
              <a:rPr lang="el-GR" dirty="0" err="1"/>
              <a:t>video</a:t>
            </a:r>
            <a:r>
              <a:rPr lang="el-GR" dirty="0"/>
              <a:t>) στην Ελληνική Νοηματική Γλώσσα (ΕΝΓ) από φυσικούς </a:t>
            </a:r>
            <a:r>
              <a:rPr lang="el-GR" dirty="0" err="1"/>
              <a:t>νοηματιστές</a:t>
            </a:r>
            <a:r>
              <a:rPr lang="el-GR" dirty="0"/>
              <a:t>, έτσι ώστε να είναι προσβάσιμο από μαθητές που έχουν πρόβλημα ακοής, κωφούς και </a:t>
            </a:r>
            <a:r>
              <a:rPr lang="el-GR" dirty="0" smtClean="0"/>
              <a:t>βαρήκοους</a:t>
            </a:r>
            <a:r>
              <a:rPr lang="el-GR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6007296"/>
            <a:ext cx="6762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Τα λογισμικά είναι διαθέσιμα για μεταφόρτωση και εγκατάσταση από την ιστοσελίδα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225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314" y="0"/>
            <a:ext cx="7272807" cy="655626"/>
          </a:xfrm>
        </p:spPr>
        <p:txBody>
          <a:bodyPr>
            <a:normAutofit/>
          </a:bodyPr>
          <a:lstStyle/>
          <a:p>
            <a:pPr algn="r"/>
            <a:r>
              <a:rPr lang="en-US" b="1" dirty="0" smtClean="0"/>
              <a:t>Online </a:t>
            </a:r>
            <a:r>
              <a:rPr lang="el-GR" b="1" dirty="0" smtClean="0"/>
              <a:t>Λεξικό Εννοιών στην ΕΝΓ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24928"/>
            <a:ext cx="5616623" cy="3777622"/>
          </a:xfrm>
        </p:spPr>
        <p:txBody>
          <a:bodyPr>
            <a:normAutofit/>
          </a:bodyPr>
          <a:lstStyle/>
          <a:p>
            <a:r>
              <a:rPr lang="el-GR" b="1" dirty="0" smtClean="0"/>
              <a:t>Το </a:t>
            </a:r>
            <a:r>
              <a:rPr lang="en-US" b="1" dirty="0" smtClean="0"/>
              <a:t>Online </a:t>
            </a:r>
            <a:r>
              <a:rPr lang="el-GR" b="1" dirty="0" smtClean="0"/>
              <a:t>Λεξικό Εννοιών στην ΕΝΓ περιλαμβάνει 35 κατηγορίες με πάνω από 2500</a:t>
            </a:r>
            <a:r>
              <a:rPr lang="en-US" b="1" dirty="0" smtClean="0"/>
              <a:t> </a:t>
            </a:r>
            <a:r>
              <a:rPr lang="el-GR" b="1" dirty="0"/>
              <a:t>βίντεο στην </a:t>
            </a:r>
            <a:r>
              <a:rPr lang="el-GR" b="1" dirty="0" smtClean="0"/>
              <a:t>ΕΝΓ</a:t>
            </a:r>
            <a:endParaRPr lang="en-US" b="1" dirty="0" smtClean="0"/>
          </a:p>
          <a:p>
            <a:r>
              <a:rPr lang="el-GR" b="1" dirty="0" smtClean="0"/>
              <a:t>Τα</a:t>
            </a:r>
            <a:r>
              <a:rPr lang="en-US" b="1" dirty="0" smtClean="0"/>
              <a:t> </a:t>
            </a:r>
            <a:r>
              <a:rPr lang="el-GR" b="1" dirty="0" smtClean="0"/>
              <a:t>βίντεο είναι εύκολα </a:t>
            </a:r>
            <a:r>
              <a:rPr lang="el-GR" b="1" dirty="0" err="1" smtClean="0"/>
              <a:t>πλοηγήσιμα</a:t>
            </a:r>
            <a:r>
              <a:rPr lang="el-GR" b="1" dirty="0" smtClean="0"/>
              <a:t> </a:t>
            </a:r>
          </a:p>
          <a:p>
            <a:r>
              <a:rPr lang="el-GR" b="1" dirty="0" smtClean="0"/>
              <a:t>Η ταχύτητα αναπαραγωγής μπορεί να ρυθμιστεί</a:t>
            </a:r>
          </a:p>
          <a:p>
            <a:r>
              <a:rPr lang="el-GR" b="1" dirty="0" smtClean="0"/>
              <a:t>Μπορούν να αποθηκευτούν τοπικά στους</a:t>
            </a:r>
            <a:br>
              <a:rPr lang="el-GR" b="1" dirty="0" smtClean="0"/>
            </a:br>
            <a:r>
              <a:rPr lang="el-GR" b="1" dirty="0" smtClean="0"/>
              <a:t>υπολογιστές των χρηστών </a:t>
            </a:r>
          </a:p>
          <a:p>
            <a:r>
              <a:rPr lang="el-GR" b="1" dirty="0" smtClean="0"/>
              <a:t>Μπορούν εύκολα να αναζητηθούν μέσω</a:t>
            </a:r>
            <a:br>
              <a:rPr lang="el-GR" b="1" dirty="0" smtClean="0"/>
            </a:br>
            <a:r>
              <a:rPr lang="el-GR" b="1" dirty="0" smtClean="0"/>
              <a:t>της μηχανής αναζήτησης της ιστοσελίδας</a:t>
            </a:r>
          </a:p>
          <a:p>
            <a:endParaRPr lang="el-GR" dirty="0"/>
          </a:p>
          <a:p>
            <a:endParaRPr lang="el-GR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7718" y="1799062"/>
            <a:ext cx="3190434" cy="2420678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7" name="giatro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55776" y="4386741"/>
            <a:ext cx="3035829" cy="2276872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464496"/>
            <a:ext cx="1656184" cy="1761006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64974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2159" y="0"/>
            <a:ext cx="6347713" cy="1320800"/>
          </a:xfrm>
        </p:spPr>
        <p:txBody>
          <a:bodyPr>
            <a:normAutofit/>
          </a:bodyPr>
          <a:lstStyle/>
          <a:p>
            <a:pPr algn="r"/>
            <a:r>
              <a:rPr lang="el-GR" b="1" dirty="0" smtClean="0"/>
              <a:t>Παιδικ</a:t>
            </a:r>
            <a:r>
              <a:rPr lang="el-GR" b="1" dirty="0"/>
              <a:t>ή</a:t>
            </a:r>
            <a:r>
              <a:rPr lang="el-GR" b="1" dirty="0" smtClean="0"/>
              <a:t> λογοτεχνία και ιστορίες στην ΕΝΓ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5140"/>
            <a:ext cx="6914728" cy="3524020"/>
          </a:xfrm>
        </p:spPr>
        <p:txBody>
          <a:bodyPr>
            <a:normAutofit/>
          </a:bodyPr>
          <a:lstStyle/>
          <a:p>
            <a:r>
              <a:rPr lang="el-GR" b="1" dirty="0" smtClean="0"/>
              <a:t>Η ιστοσελίδα περιλαμβάνει 5 κατηγορίες παιδικής λογοτεχνίας στην ΕΝΓ:</a:t>
            </a:r>
          </a:p>
          <a:p>
            <a:pPr lvl="1"/>
            <a:r>
              <a:rPr lang="el-GR" b="1" dirty="0" smtClean="0"/>
              <a:t>Ανέκδοτα</a:t>
            </a:r>
          </a:p>
          <a:p>
            <a:pPr lvl="1"/>
            <a:r>
              <a:rPr lang="el-GR" b="1" dirty="0" smtClean="0"/>
              <a:t>Ιστορίες με εικόνες</a:t>
            </a:r>
          </a:p>
          <a:p>
            <a:pPr lvl="1"/>
            <a:r>
              <a:rPr lang="el-GR" b="1" dirty="0"/>
              <a:t>Λαϊκά Παραμύθια και Ιστορίες</a:t>
            </a:r>
          </a:p>
          <a:p>
            <a:pPr lvl="1"/>
            <a:r>
              <a:rPr lang="el-GR" b="1" dirty="0"/>
              <a:t>Μύθοι του Αισώπου</a:t>
            </a:r>
          </a:p>
          <a:p>
            <a:pPr lvl="1"/>
            <a:r>
              <a:rPr lang="el-GR" b="1" dirty="0"/>
              <a:t>Παιδική </a:t>
            </a:r>
            <a:r>
              <a:rPr lang="el-GR" b="1" dirty="0" smtClean="0"/>
              <a:t>Λογοτεχνία</a:t>
            </a:r>
          </a:p>
          <a:p>
            <a:pPr lvl="1"/>
            <a:r>
              <a:rPr lang="el-GR" b="1" dirty="0" smtClean="0"/>
              <a:t>Όλα τα παραμύθια είναι παρουσιάζονται μέσα από τη </a:t>
            </a:r>
            <a:r>
              <a:rPr lang="el-GR" b="1" dirty="0" err="1" smtClean="0"/>
              <a:t>διαδραστική</a:t>
            </a:r>
            <a:r>
              <a:rPr lang="el-GR" b="1" dirty="0" smtClean="0"/>
              <a:t> εφαρμογή «Ψηφιακή Βιβλιοθήκη» </a:t>
            </a:r>
            <a:r>
              <a:rPr lang="en-US" b="1" dirty="0" smtClean="0">
                <a:hlinkClick r:id="rId3"/>
              </a:rPr>
              <a:t>http://multimedia-library.prosvasimo.gr</a:t>
            </a:r>
            <a:endParaRPr lang="el-GR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681893" y="5207670"/>
            <a:ext cx="5688632" cy="1224136"/>
            <a:chOff x="1619672" y="4869160"/>
            <a:chExt cx="6425528" cy="1486686"/>
          </a:xfrm>
        </p:grpSpPr>
        <p:pic>
          <p:nvPicPr>
            <p:cNvPr id="1026" name="Picture 2" descr="http://www.prosvasimo.gr/images/alati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869160"/>
              <a:ext cx="2009033" cy="148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http://www.prosvasimo.gr/images/stari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656" y="4869160"/>
              <a:ext cx="2027297" cy="148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www.prosvasimo.gr/images/spiti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7903" y="4869160"/>
              <a:ext cx="2027297" cy="1486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2033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6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4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6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6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6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2554288" y="71860"/>
            <a:ext cx="6589712" cy="865188"/>
          </a:xfrm>
        </p:spPr>
        <p:txBody>
          <a:bodyPr/>
          <a:lstStyle/>
          <a:p>
            <a:pPr algn="r"/>
            <a:r>
              <a:rPr lang="el-GR" b="1" dirty="0" smtClean="0"/>
              <a:t>Ψηφιακή Βιβλιοθήκη</a:t>
            </a:r>
            <a:endParaRPr lang="el-GR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74" y="692696"/>
            <a:ext cx="8496300" cy="388843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/>
            </a:r>
            <a:br>
              <a:rPr lang="el-GR" sz="2000" b="1" dirty="0" smtClean="0"/>
            </a:br>
            <a:r>
              <a:rPr lang="el-GR" sz="2000" b="1" dirty="0" smtClean="0"/>
              <a:t>Η ψηφιακή βιβλιοθήκη επιτρέπει: </a:t>
            </a:r>
          </a:p>
          <a:p>
            <a:pPr lvl="1">
              <a:lnSpc>
                <a:spcPct val="90000"/>
              </a:lnSpc>
            </a:pPr>
            <a:r>
              <a:rPr lang="el-GR" sz="2000" b="1" dirty="0" smtClean="0"/>
              <a:t>Τη δημιουργία και διαχείριση μεγάλων αποκεντρωμένων συλλογών βίντεο </a:t>
            </a:r>
          </a:p>
          <a:p>
            <a:pPr lvl="1">
              <a:lnSpc>
                <a:spcPct val="90000"/>
              </a:lnSpc>
            </a:pPr>
            <a:r>
              <a:rPr lang="el-GR" sz="2000" b="1" dirty="0" smtClean="0"/>
              <a:t>Τη συνεργατική δημιουργία </a:t>
            </a:r>
            <a:r>
              <a:rPr lang="el-GR" sz="2000" b="1" dirty="0" err="1" smtClean="0"/>
              <a:t>μεταδεδομένων</a:t>
            </a:r>
            <a:r>
              <a:rPr lang="el-GR" sz="2000" b="1" dirty="0" smtClean="0"/>
              <a:t> (</a:t>
            </a:r>
            <a:r>
              <a:rPr lang="en-US" sz="2000" b="1" dirty="0" smtClean="0"/>
              <a:t>metadata</a:t>
            </a:r>
            <a:r>
              <a:rPr lang="el-GR" sz="2000" b="1" dirty="0" smtClean="0"/>
              <a:t>) και σχολίων - υποτίτλων χρονικά καθορισμένων</a:t>
            </a:r>
          </a:p>
          <a:p>
            <a:pPr lvl="1">
              <a:lnSpc>
                <a:spcPct val="90000"/>
              </a:lnSpc>
            </a:pPr>
            <a:r>
              <a:rPr lang="el-GR" sz="2000" b="1" dirty="0" smtClean="0"/>
              <a:t>Τη δυνατότητα προβολής των αρχείων ως δικτυακή εφαρμογή σε οποιοδήποτε υπολογιστή </a:t>
            </a:r>
          </a:p>
          <a:p>
            <a:pPr lvl="1">
              <a:lnSpc>
                <a:spcPct val="90000"/>
              </a:lnSpc>
            </a:pPr>
            <a:r>
              <a:rPr lang="el-GR" sz="2000" b="1" dirty="0" smtClean="0"/>
              <a:t>Η εφαρμογή κέρδισε το </a:t>
            </a:r>
            <a:r>
              <a:rPr lang="el-GR" sz="2000" b="1" dirty="0" smtClean="0">
                <a:solidFill>
                  <a:srgbClr val="C00000"/>
                </a:solidFill>
              </a:rPr>
              <a:t>πρώτο βραβείο </a:t>
            </a:r>
            <a:r>
              <a:rPr lang="el-GR" sz="2000" b="1" dirty="0"/>
              <a:t>στο </a:t>
            </a:r>
            <a:r>
              <a:rPr lang="el-GR" sz="2000" b="1" dirty="0" smtClean="0"/>
              <a:t>9ο </a:t>
            </a:r>
            <a:r>
              <a:rPr lang="el-GR" sz="2000" b="1" dirty="0"/>
              <a:t>Πανελλήνιο Συνέδριο με Διεθνή Συμμετοχή Τεχνολογίες Πληροφορίας &amp; Επικοινωνιών στην </a:t>
            </a:r>
            <a:r>
              <a:rPr lang="el-GR" sz="2000" b="1" dirty="0" smtClean="0"/>
              <a:t>Εκπαίδευση</a:t>
            </a:r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1979712" y="4581128"/>
            <a:ext cx="3672408" cy="2060848"/>
            <a:chOff x="188037" y="4857992"/>
            <a:chExt cx="4876800" cy="2743200"/>
          </a:xfrm>
        </p:grpSpPr>
        <p:sp>
          <p:nvSpPr>
            <p:cNvPr id="6" name="TextBox 5"/>
            <p:cNvSpPr txBox="1"/>
            <p:nvPr/>
          </p:nvSpPr>
          <p:spPr>
            <a:xfrm>
              <a:off x="2692024" y="6345134"/>
              <a:ext cx="184718" cy="4002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endParaRPr lang="en-US" sz="2000" b="1" dirty="0">
                <a:latin typeface="Century Gothic" pitchFamily="34" charset="0"/>
              </a:endParaRPr>
            </a:p>
          </p:txBody>
        </p:sp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8037" y="4857992"/>
              <a:ext cx="4876800" cy="274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3256" y="-11906"/>
            <a:ext cx="7058025" cy="1281113"/>
          </a:xfrm>
        </p:spPr>
        <p:txBody>
          <a:bodyPr rtlCol="0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el-GR" b="1" dirty="0" err="1"/>
              <a:t>Διαδραστική</a:t>
            </a:r>
            <a:r>
              <a:rPr lang="el-G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l-GR" b="1" dirty="0"/>
              <a:t>εφαρμογή υποτίτλων βίντεο  - ψηφιακή βιβλιοθήκη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588" y="1790700"/>
            <a:ext cx="2411412" cy="3776663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Το βίντεο ξεκινά αυτόματα</a:t>
            </a:r>
          </a:p>
          <a:p>
            <a:r>
              <a:rPr lang="el-GR" b="1" dirty="0" smtClean="0"/>
              <a:t>Η πλοήγηση στο βίντεο είναι δυνατή με επιλογή κάθε υπότιτλου</a:t>
            </a:r>
          </a:p>
          <a:p>
            <a:r>
              <a:rPr lang="el-GR" b="1" dirty="0" smtClean="0"/>
              <a:t>Επιλέγοντας έναν υπότιτλο, το βίντεο μεταφέρεται στην αντίστοιχη σκηνή</a:t>
            </a:r>
          </a:p>
          <a:p>
            <a:endParaRPr lang="el-GR" b="1" dirty="0" smtClean="0"/>
          </a:p>
        </p:txBody>
      </p:sp>
      <p:pic>
        <p:nvPicPr>
          <p:cNvPr id="29699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138" y="1766888"/>
            <a:ext cx="6551612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4354513" y="3241675"/>
            <a:ext cx="2200275" cy="2808288"/>
            <a:chOff x="4315718" y="3212976"/>
            <a:chExt cx="2200498" cy="2808312"/>
          </a:xfrm>
        </p:grpSpPr>
        <p:sp>
          <p:nvSpPr>
            <p:cNvPr id="9" name="Rectangle 8"/>
            <p:cNvSpPr/>
            <p:nvPr/>
          </p:nvSpPr>
          <p:spPr>
            <a:xfrm>
              <a:off x="4320480" y="3212976"/>
              <a:ext cx="2195736" cy="280831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320480" y="3459041"/>
              <a:ext cx="2195736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4320480" y="3673355"/>
              <a:ext cx="2195736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320480" y="3874970"/>
              <a:ext cx="2195736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318893" y="4090872"/>
              <a:ext cx="2195735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315718" y="4419486"/>
              <a:ext cx="2195735" cy="14288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15718" y="5013216"/>
              <a:ext cx="2195735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15718" y="5354532"/>
              <a:ext cx="2195735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315718" y="5810148"/>
              <a:ext cx="2195735" cy="0"/>
            </a:xfrm>
            <a:prstGeom prst="lin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4356100" y="3702050"/>
            <a:ext cx="2200275" cy="201613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9915" y="0"/>
            <a:ext cx="7091363" cy="1098476"/>
          </a:xfrm>
        </p:spPr>
        <p:txBody>
          <a:bodyPr rtlCol="0">
            <a:normAutofit/>
          </a:bodyPr>
          <a:lstStyle/>
          <a:p>
            <a:pPr algn="r">
              <a:defRPr/>
            </a:pPr>
            <a:r>
              <a:rPr lang="el-GR" sz="3200" b="1" dirty="0" err="1"/>
              <a:t>Διαδραστική</a:t>
            </a:r>
            <a:r>
              <a:rPr lang="el-GR" sz="3200" b="1" dirty="0"/>
              <a:t> εφαρμογή υποτίτλων βίντεο  - ψηφιακή βιβλιοθήκη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59563" y="1341438"/>
            <a:ext cx="2484437" cy="547211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600" b="1" dirty="0" smtClean="0"/>
              <a:t>-</a:t>
            </a:r>
            <a:r>
              <a:rPr lang="en-US" sz="1600" b="1" dirty="0" smtClean="0"/>
              <a:t>Play/Pause </a:t>
            </a:r>
            <a:r>
              <a:rPr lang="el-GR" sz="1600" b="1" dirty="0" smtClean="0"/>
              <a:t/>
            </a:r>
            <a:br>
              <a:rPr lang="el-GR" sz="1600" b="1" dirty="0" smtClean="0"/>
            </a:br>
            <a:r>
              <a:rPr lang="el-GR" sz="1600" b="1" dirty="0" smtClean="0"/>
              <a:t>-Επανάληψη σκηνής</a:t>
            </a:r>
            <a:br>
              <a:rPr lang="el-GR" sz="1600" b="1" dirty="0" smtClean="0"/>
            </a:br>
            <a:r>
              <a:rPr lang="el-GR" sz="1600" b="1" dirty="0" smtClean="0"/>
              <a:t>-Ρύθμιση ήχου</a:t>
            </a:r>
            <a:br>
              <a:rPr lang="el-GR" sz="1600" b="1" dirty="0" smtClean="0"/>
            </a:br>
            <a:r>
              <a:rPr lang="el-GR" sz="1600" b="1" dirty="0" smtClean="0"/>
              <a:t>-Προσαρμογή </a:t>
            </a:r>
            <a:r>
              <a:rPr lang="el-GR" sz="1600" b="1" dirty="0"/>
              <a:t>βίντεο </a:t>
            </a:r>
            <a:r>
              <a:rPr lang="en-US" sz="1600" b="1" dirty="0" smtClean="0"/>
              <a:t> </a:t>
            </a:r>
            <a:r>
              <a:rPr lang="el-GR" sz="1600" b="1" dirty="0" smtClean="0"/>
              <a:t>στις διαστάσεις της οθόνης</a:t>
            </a:r>
            <a:endParaRPr lang="en-US" sz="1600" b="1" dirty="0" smtClean="0"/>
          </a:p>
          <a:p>
            <a:pPr>
              <a:lnSpc>
                <a:spcPct val="90000"/>
              </a:lnSpc>
            </a:pPr>
            <a:r>
              <a:rPr lang="el-GR" sz="1600" b="1" dirty="0" smtClean="0"/>
              <a:t>-</a:t>
            </a:r>
            <a:r>
              <a:rPr lang="el-GR" sz="1600" b="1" dirty="0" err="1" smtClean="0"/>
              <a:t>Χρονοσειρά</a:t>
            </a:r>
            <a:endParaRPr lang="el-GR" sz="1600" b="1" dirty="0" smtClean="0"/>
          </a:p>
          <a:p>
            <a:pPr>
              <a:lnSpc>
                <a:spcPct val="90000"/>
              </a:lnSpc>
            </a:pPr>
            <a:r>
              <a:rPr lang="el-GR" sz="1600" b="1" dirty="0" smtClean="0"/>
              <a:t>-Επιλογή επανάληψης βίντεο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l-GR" sz="1600" b="1" dirty="0" smtClean="0"/>
              <a:t>-Διάρκεια βίντεο</a:t>
            </a:r>
            <a:endParaRPr lang="en-US" sz="1600" b="1" dirty="0" smtClean="0"/>
          </a:p>
          <a:p>
            <a:pPr>
              <a:lnSpc>
                <a:spcPct val="90000"/>
              </a:lnSpc>
            </a:pPr>
            <a:r>
              <a:rPr lang="el-GR" sz="1600" b="1" dirty="0" smtClean="0"/>
              <a:t>-Αλλαγή ανάλυσης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l-GR" sz="1600" b="1" dirty="0" smtClean="0"/>
              <a:t>-</a:t>
            </a:r>
            <a:r>
              <a:rPr lang="en-US" sz="1600" b="1" dirty="0" smtClean="0"/>
              <a:t>E</a:t>
            </a:r>
            <a:r>
              <a:rPr lang="el-GR" sz="1600" b="1" dirty="0" err="1" smtClean="0"/>
              <a:t>νεργοποίση</a:t>
            </a:r>
            <a:r>
              <a:rPr lang="el-GR" sz="1600" b="1" dirty="0" smtClean="0"/>
              <a:t>/</a:t>
            </a:r>
            <a:br>
              <a:rPr lang="el-GR" sz="1600" b="1" dirty="0" smtClean="0"/>
            </a:br>
            <a:r>
              <a:rPr lang="el-GR" sz="1600" b="1" dirty="0" smtClean="0"/>
              <a:t>απενεργοποίηση υποτίτλων</a:t>
            </a:r>
            <a:br>
              <a:rPr lang="el-GR" sz="1600" b="1" dirty="0" smtClean="0"/>
            </a:br>
            <a:r>
              <a:rPr lang="el-GR" sz="1600" b="1" dirty="0" smtClean="0"/>
              <a:t>-Λήψη βίντεο</a:t>
            </a:r>
          </a:p>
          <a:p>
            <a:pPr>
              <a:lnSpc>
                <a:spcPct val="90000"/>
              </a:lnSpc>
            </a:pPr>
            <a:r>
              <a:rPr lang="el-GR" sz="1600" b="1" dirty="0" smtClean="0"/>
              <a:t>Αναζήτηση λέξεων/φράσεων μέσα στους υπότιτλους του βίντεο</a:t>
            </a:r>
            <a:endParaRPr lang="en-US" sz="1600" b="1" dirty="0" smtClean="0"/>
          </a:p>
          <a:p>
            <a:pPr>
              <a:lnSpc>
                <a:spcPct val="90000"/>
              </a:lnSpc>
            </a:pPr>
            <a:endParaRPr lang="en-US" sz="1600" b="1" dirty="0" smtClean="0"/>
          </a:p>
          <a:p>
            <a:pPr>
              <a:lnSpc>
                <a:spcPct val="90000"/>
              </a:lnSpc>
            </a:pPr>
            <a:endParaRPr lang="el-GR" sz="1600" b="1" dirty="0" smtClean="0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44675"/>
            <a:ext cx="6480175" cy="432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255588" y="5937250"/>
            <a:ext cx="644525" cy="155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900113" y="5937250"/>
            <a:ext cx="2592387" cy="155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3492500" y="5937250"/>
            <a:ext cx="642938" cy="155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563938" y="4841875"/>
            <a:ext cx="714375" cy="1250950"/>
            <a:chOff x="3563888" y="4841205"/>
            <a:chExt cx="714375" cy="1252091"/>
          </a:xfrm>
        </p:grpSpPr>
        <p:sp>
          <p:nvSpPr>
            <p:cNvPr id="9" name="Rectangle 8"/>
            <p:cNvSpPr/>
            <p:nvPr/>
          </p:nvSpPr>
          <p:spPr>
            <a:xfrm>
              <a:off x="3563888" y="4841205"/>
              <a:ext cx="714375" cy="109478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  <p:grpSp>
          <p:nvGrpSpPr>
            <p:cNvPr id="30732" name="Group 10"/>
            <p:cNvGrpSpPr>
              <a:grpSpLocks/>
            </p:cNvGrpSpPr>
            <p:nvPr/>
          </p:nvGrpSpPr>
          <p:grpSpPr bwMode="auto">
            <a:xfrm>
              <a:off x="3563888" y="4841205"/>
              <a:ext cx="714375" cy="1252091"/>
              <a:chOff x="3563888" y="4841205"/>
              <a:chExt cx="714375" cy="1252091"/>
            </a:xfrm>
          </p:grpSpPr>
          <p:pic>
            <p:nvPicPr>
              <p:cNvPr id="30733" name="Picture 7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63888" y="4841205"/>
                <a:ext cx="714375" cy="10953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135388" y="5935991"/>
                <a:ext cx="142875" cy="15730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l-GR"/>
              </a:p>
            </p:txBody>
          </p:sp>
        </p:grpSp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79388" y="1844675"/>
            <a:ext cx="6480175" cy="4329113"/>
            <a:chOff x="179513" y="1844826"/>
            <a:chExt cx="6480721" cy="4329444"/>
          </a:xfrm>
        </p:grpSpPr>
        <p:pic>
          <p:nvPicPr>
            <p:cNvPr id="30729" name="Picture 14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79513" y="1844826"/>
              <a:ext cx="6480721" cy="4329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4024762" y="2708492"/>
              <a:ext cx="282599" cy="21591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l-G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3" grpId="2" uiExpand="1" build="p"/>
      <p:bldP spid="3" grpId="3" uiExpand="1" build="p"/>
      <p:bldP spid="3" grpId="4" uiExpand="1" build="p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Όψη">
  <a:themeElements>
    <a:clrScheme name="Όψη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Όψη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Ό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4056</TotalTime>
  <Words>670</Words>
  <Application>Microsoft Office PowerPoint</Application>
  <PresentationFormat>Προβολή στην οθόνη (4:3)</PresentationFormat>
  <Paragraphs>115</Paragraphs>
  <Slides>16</Slides>
  <Notes>15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Trebuchet MS</vt:lpstr>
      <vt:lpstr>Verdana</vt:lpstr>
      <vt:lpstr>Wingdings</vt:lpstr>
      <vt:lpstr>Wingdings 3</vt:lpstr>
      <vt:lpstr>Όψη</vt:lpstr>
      <vt:lpstr>            Δεκαπενθήμερο Ενημέρωσης για την Πρόσβαση στην Εκπαίδευση, 12-24 Οκτωβρίου 2015  «Εκπαιδευτικό υλικό και εφαρμογές  για μαθητές με αναπηρία» </vt:lpstr>
      <vt:lpstr>Εισαγωγή</vt:lpstr>
      <vt:lpstr>Εισαγωγή</vt:lpstr>
      <vt:lpstr>Nέα Παραδοτέα</vt:lpstr>
      <vt:lpstr>Online Λεξικό Εννοιών στην ΕΝΓ</vt:lpstr>
      <vt:lpstr>Παιδική λογοτεχνία και ιστορίες στην ΕΝΓ</vt:lpstr>
      <vt:lpstr>Ψηφιακή Βιβλιοθήκη</vt:lpstr>
      <vt:lpstr>Διαδραστική εφαρμογή υποτίτλων βίντεο  - ψηφιακή βιβλιοθήκη</vt:lpstr>
      <vt:lpstr>Διαδραστική εφαρμογή υποτίτλων βίντεο  - ψηφιακή βιβλιοθήκη</vt:lpstr>
      <vt:lpstr>Διαδραστική εφαρμογή υποτίτλων video - ψηφιακή βιβλιοθήκη</vt:lpstr>
      <vt:lpstr>Συλλογή από Εκπαιδευτικό Υλικό και Λογισμικό  </vt:lpstr>
      <vt:lpstr>Συλλογή από Εκπαιδευτικό Υλικό και Λογισμικό  </vt:lpstr>
      <vt:lpstr>Σύμβαση του Ο.Η.Ε. για τα Δικαιώματα των Ατόμων με Αναπηρία σε προσβάσιμες μορφές</vt:lpstr>
      <vt:lpstr>Γραμματοσειρές</vt:lpstr>
      <vt:lpstr>Καταγραφή όλου του διαθέσιμου εκπαιδευτικού υλικού</vt:lpstr>
      <vt:lpstr>ΕΥΧΑΡΙΣΤΟΥΜΕ !!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Accessible Open Educational Resources for Students with Disabilities in Greece: They are Open to the Deaf</dc:title>
  <dc:creator>Κωνσταντίνος Μπούκουρας</dc:creator>
  <cp:lastModifiedBy>kgirtis</cp:lastModifiedBy>
  <cp:revision>269</cp:revision>
  <cp:lastPrinted>2014-10-01T15:05:34Z</cp:lastPrinted>
  <dcterms:created xsi:type="dcterms:W3CDTF">2014-06-12T08:28:53Z</dcterms:created>
  <dcterms:modified xsi:type="dcterms:W3CDTF">2015-11-07T09:38:00Z</dcterms:modified>
</cp:coreProperties>
</file>