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7" r:id="rId1"/>
  </p:sldMasterIdLst>
  <p:notesMasterIdLst>
    <p:notesMasterId r:id="rId26"/>
  </p:notesMasterIdLst>
  <p:sldIdLst>
    <p:sldId id="256" r:id="rId2"/>
    <p:sldId id="281" r:id="rId3"/>
    <p:sldId id="282" r:id="rId4"/>
    <p:sldId id="302" r:id="rId5"/>
    <p:sldId id="283" r:id="rId6"/>
    <p:sldId id="284" r:id="rId7"/>
    <p:sldId id="285" r:id="rId8"/>
    <p:sldId id="303" r:id="rId9"/>
    <p:sldId id="286" r:id="rId10"/>
    <p:sldId id="287" r:id="rId11"/>
    <p:sldId id="288" r:id="rId12"/>
    <p:sldId id="289" r:id="rId13"/>
    <p:sldId id="301" r:id="rId14"/>
    <p:sldId id="290" r:id="rId15"/>
    <p:sldId id="291" r:id="rId16"/>
    <p:sldId id="293" r:id="rId17"/>
    <p:sldId id="294" r:id="rId18"/>
    <p:sldId id="295" r:id="rId19"/>
    <p:sldId id="296" r:id="rId20"/>
    <p:sldId id="297" r:id="rId21"/>
    <p:sldId id="298" r:id="rId22"/>
    <p:sldId id="299" r:id="rId23"/>
    <p:sldId id="300" r:id="rId24"/>
    <p:sldId id="276" r:id="rId25"/>
  </p:sldIdLst>
  <p:sldSz cx="9144000" cy="6858000" type="screen4x3"/>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3" autoAdjust="0"/>
    <p:restoredTop sz="94660"/>
  </p:normalViewPr>
  <p:slideViewPr>
    <p:cSldViewPr>
      <p:cViewPr varScale="1">
        <p:scale>
          <a:sx n="70" d="100"/>
          <a:sy n="70" d="100"/>
        </p:scale>
        <p:origin x="16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A2819DE-3056-47A1-94A4-540AE93DDAEE}" type="datetimeFigureOut">
              <a:rPr lang="el-GR"/>
              <a:pPr>
                <a:defRPr/>
              </a:pPr>
              <a:t>4/10/2014</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2BBCEC4-4C01-4D3F-803E-2A60F7C6C6DB}" type="slidenum">
              <a:rPr lang="el-GR"/>
              <a:pPr>
                <a:defRPr/>
              </a:pPr>
              <a:t>‹#›</a:t>
            </a:fld>
            <a:endParaRPr lang="el-GR"/>
          </a:p>
        </p:txBody>
      </p:sp>
    </p:spTree>
    <p:extLst>
      <p:ext uri="{BB962C8B-B14F-4D97-AF65-F5344CB8AC3E}">
        <p14:creationId xmlns:p14="http://schemas.microsoft.com/office/powerpoint/2010/main" val="3270044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04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04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4C0064-D659-425C-B51A-547CB5032561}" type="slidenum">
              <a:rPr lang="el-GR"/>
              <a:pPr fontAlgn="base">
                <a:spcBef>
                  <a:spcPct val="0"/>
                </a:spcBef>
                <a:spcAft>
                  <a:spcPct val="0"/>
                </a:spcAft>
              </a:pPr>
              <a:t>1</a:t>
            </a:fld>
            <a:endParaRPr lang="el-GR"/>
          </a:p>
        </p:txBody>
      </p:sp>
    </p:spTree>
    <p:extLst>
      <p:ext uri="{BB962C8B-B14F-4D97-AF65-F5344CB8AC3E}">
        <p14:creationId xmlns:p14="http://schemas.microsoft.com/office/powerpoint/2010/main" val="235267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40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40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F81603-B3B2-40B4-A08B-7EABA3035BF1}" type="slidenum">
              <a:rPr lang="el-GR"/>
              <a:pPr fontAlgn="base">
                <a:spcBef>
                  <a:spcPct val="0"/>
                </a:spcBef>
                <a:spcAft>
                  <a:spcPct val="0"/>
                </a:spcAft>
              </a:pPr>
              <a:t>24</a:t>
            </a:fld>
            <a:endParaRPr lang="el-GR"/>
          </a:p>
        </p:txBody>
      </p:sp>
    </p:spTree>
    <p:extLst>
      <p:ext uri="{BB962C8B-B14F-4D97-AF65-F5344CB8AC3E}">
        <p14:creationId xmlns:p14="http://schemas.microsoft.com/office/powerpoint/2010/main" val="138848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64484B3-55CE-4C9C-9FAF-A2527724A19D}" type="datetimeFigureOut">
              <a:rPr lang="el-GR"/>
              <a:pPr>
                <a:defRPr/>
              </a:pPr>
              <a:t>4/10/2014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5E439E58-FACE-44E0-8E02-5059442FB00E}" type="slidenum">
              <a:rPr lang="el-GR"/>
              <a:pPr>
                <a:defRPr/>
              </a:pPr>
              <a:t>‹#›</a:t>
            </a:fld>
            <a:endParaRPr lang="el-G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5660B2-6249-4B5E-90D2-4FCDAD28E2F6}" type="datetimeFigureOut">
              <a:rPr lang="el-GR"/>
              <a:pPr>
                <a:defRPr/>
              </a:pPr>
              <a:t>4/10/2014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565F2D05-8D54-4304-B253-8369BFF565D8}" type="slidenum">
              <a:rPr lang="el-GR"/>
              <a:pPr>
                <a:defRPr/>
              </a:pPr>
              <a:t>‹#›</a:t>
            </a:fld>
            <a:endParaRPr lang="el-G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6" name="TextBox 13"/>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4"/>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3419EEF3-A20A-4273-B562-3F3383104BAB}" type="datetimeFigureOut">
              <a:rPr lang="el-GR"/>
              <a:pPr>
                <a:defRPr/>
              </a:pPr>
              <a:t>4/10/2014</a:t>
            </a:fld>
            <a:endParaRPr lang="el-GR"/>
          </a:p>
        </p:txBody>
      </p:sp>
      <p:sp>
        <p:nvSpPr>
          <p:cNvPr id="9" name="Footer Placeholder 4"/>
          <p:cNvSpPr>
            <a:spLocks noGrp="1"/>
          </p:cNvSpPr>
          <p:nvPr>
            <p:ph type="ftr" sz="quarter" idx="15"/>
          </p:nvPr>
        </p:nvSpPr>
        <p:spPr/>
        <p:txBody>
          <a:bodyPr/>
          <a:lstStyle>
            <a:lvl1pPr>
              <a:defRPr/>
            </a:lvl1pPr>
          </a:lstStyle>
          <a:p>
            <a:pPr>
              <a:defRPr/>
            </a:pPr>
            <a:endParaRPr lang="el-GR"/>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EA56CCE1-6B9A-4A18-93FD-D2A802469D79}" type="slidenum">
              <a:rPr lang="el-GR"/>
              <a:pPr>
                <a:defRPr/>
              </a:pPr>
              <a:t>‹#›</a:t>
            </a:fld>
            <a:endParaRPr lang="el-G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165AFE4-D25F-4094-B8A9-CE5652D4A3BC}" type="datetimeFigureOut">
              <a:rPr lang="el-GR"/>
              <a:pPr>
                <a:defRPr/>
              </a:pPr>
              <a:t>4/10/2014</a:t>
            </a:fld>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9A147E89-9C3C-4473-B78A-4D464B6A79DA}" type="slidenum">
              <a:rPr lang="el-GR"/>
              <a:pPr>
                <a:defRPr/>
              </a:pPr>
              <a:t>‹#›</a:t>
            </a:fld>
            <a:endParaRPr lang="el-G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6" name="TextBox 10"/>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7" name="TextBox 11"/>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1D836007-9AA6-444B-AF8C-FB11B2A9676A}" type="datetimeFigureOut">
              <a:rPr lang="el-GR"/>
              <a:pPr>
                <a:defRPr/>
              </a:pPr>
              <a:t>4/10/2014</a:t>
            </a:fld>
            <a:endParaRPr lang="el-GR"/>
          </a:p>
        </p:txBody>
      </p:sp>
      <p:sp>
        <p:nvSpPr>
          <p:cNvPr id="9" name="Footer Placeholder 5"/>
          <p:cNvSpPr>
            <a:spLocks noGrp="1"/>
          </p:cNvSpPr>
          <p:nvPr>
            <p:ph type="ftr" sz="quarter" idx="15"/>
          </p:nvPr>
        </p:nvSpPr>
        <p:spPr/>
        <p:txBody>
          <a:bodyPr/>
          <a:lstStyle>
            <a:lvl1pPr>
              <a:defRPr/>
            </a:lvl1pPr>
          </a:lstStyle>
          <a:p>
            <a:pPr>
              <a:defRPr/>
            </a:pPr>
            <a:endParaRPr lang="el-GR"/>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8065BBE3-5317-4C55-82C9-557FB21217A6}" type="slidenum">
              <a:rPr lang="el-GR"/>
              <a:pPr>
                <a:defRPr/>
              </a:pPr>
              <a:t>‹#›</a:t>
            </a:fld>
            <a:endParaRPr lang="el-G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CCF59DC7-E43C-42AA-B910-CA0CD8E556CC}" type="datetimeFigureOut">
              <a:rPr lang="el-GR"/>
              <a:pPr>
                <a:defRPr/>
              </a:pPr>
              <a:t>4/10/2014</a:t>
            </a:fld>
            <a:endParaRPr lang="el-GR"/>
          </a:p>
        </p:txBody>
      </p:sp>
      <p:sp>
        <p:nvSpPr>
          <p:cNvPr id="7" name="Footer Placeholder 5"/>
          <p:cNvSpPr>
            <a:spLocks noGrp="1"/>
          </p:cNvSpPr>
          <p:nvPr>
            <p:ph type="ftr" sz="quarter" idx="15"/>
          </p:nvPr>
        </p:nvSpPr>
        <p:spPr/>
        <p:txBody>
          <a:bodyPr/>
          <a:lstStyle>
            <a:lvl1pPr>
              <a:defRPr/>
            </a:lvl1pPr>
          </a:lstStyle>
          <a:p>
            <a:pPr>
              <a:defRPr/>
            </a:pPr>
            <a:endParaRPr lang="el-GR"/>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F98B1ECC-5A0A-4470-9A42-15F27274FF2A}" type="slidenum">
              <a:rPr lang="el-GR"/>
              <a:pPr>
                <a:defRPr/>
              </a:pPr>
              <a:t>‹#›</a:t>
            </a:fld>
            <a:endParaRPr lang="el-G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3624097-8DB0-4632-89B6-FB7DF1AF482D}" type="datetimeFigureOut">
              <a:rPr lang="el-GR"/>
              <a:pPr>
                <a:defRPr/>
              </a:pPr>
              <a:t>4/10/2014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3299A23-456D-478F-8437-C920EB88DF27}" type="slidenum">
              <a:rPr lang="el-GR"/>
              <a:pPr>
                <a:defRPr/>
              </a:pPr>
              <a:t>‹#›</a:t>
            </a:fld>
            <a:endParaRPr lang="el-G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7E70667-FEF2-4C7D-8992-155EAC1A3F5D}" type="datetimeFigureOut">
              <a:rPr lang="el-GR"/>
              <a:pPr>
                <a:defRPr/>
              </a:pPr>
              <a:t>4/10/2014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12850EA-14B4-409C-8EED-26B48D7003C1}" type="slidenum">
              <a:rPr lang="el-GR"/>
              <a:pPr>
                <a:defRPr/>
              </a:pPr>
              <a:t>‹#›</a:t>
            </a:fld>
            <a:endParaRPr lang="el-G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EDE773D-EC9D-4B51-9CC5-0FD2A9DD8FA4}" type="datetimeFigureOut">
              <a:rPr lang="el-GR"/>
              <a:pPr>
                <a:defRPr/>
              </a:pPr>
              <a:t>4/10/2014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8A80EBF-E005-42F6-B798-F4A89BFE1832}" type="slidenum">
              <a:rPr lang="el-GR"/>
              <a:pPr>
                <a:defRPr/>
              </a:pPr>
              <a:t>‹#›</a:t>
            </a:fld>
            <a:endParaRPr lang="el-G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86D992-3C20-4858-A05B-529D0D34EC95}" type="datetimeFigureOut">
              <a:rPr lang="el-GR"/>
              <a:pPr>
                <a:defRPr/>
              </a:pPr>
              <a:t>4/10/2014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2FFFB4B6-8419-47D3-8E5F-6CD979B98750}" type="slidenum">
              <a:rPr lang="el-GR"/>
              <a:pPr>
                <a:defRPr/>
              </a:pPr>
              <a:t>‹#›</a:t>
            </a:fld>
            <a:endParaRPr lang="el-G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2B60ED9D-56AA-4DEF-881E-01183225EE5F}" type="datetimeFigureOut">
              <a:rPr lang="el-GR"/>
              <a:pPr>
                <a:defRPr/>
              </a:pPr>
              <a:t>4/10/2014</a:t>
            </a:fld>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B172D961-AC23-42CA-99A1-8C9CD4DBD390}" type="slidenum">
              <a:rPr lang="el-GR"/>
              <a:pPr>
                <a:defRPr/>
              </a:pPr>
              <a:t>‹#›</a:t>
            </a:fld>
            <a:endParaRPr lang="el-G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2631E4F-243F-4C16-B560-C6D44D3D3119}" type="datetimeFigureOut">
              <a:rPr lang="el-GR"/>
              <a:pPr>
                <a:defRPr/>
              </a:pPr>
              <a:t>4/10/2014</a:t>
            </a:fld>
            <a:endParaRPr lang="el-GR"/>
          </a:p>
        </p:txBody>
      </p:sp>
      <p:sp>
        <p:nvSpPr>
          <p:cNvPr id="9" name="Footer Placeholder 7"/>
          <p:cNvSpPr>
            <a:spLocks noGrp="1"/>
          </p:cNvSpPr>
          <p:nvPr>
            <p:ph type="ftr" sz="quarter" idx="11"/>
          </p:nvPr>
        </p:nvSpPr>
        <p:spPr/>
        <p:txBody>
          <a:bodyPr/>
          <a:lstStyle>
            <a:lvl1pPr>
              <a:defRPr/>
            </a:lvl1pPr>
          </a:lstStyle>
          <a:p>
            <a:pPr>
              <a:defRPr/>
            </a:pPr>
            <a:endParaRPr lang="el-GR"/>
          </a:p>
        </p:txBody>
      </p:sp>
      <p:sp>
        <p:nvSpPr>
          <p:cNvPr id="11" name="Slide Number Placeholder 5"/>
          <p:cNvSpPr>
            <a:spLocks noGrp="1"/>
          </p:cNvSpPr>
          <p:nvPr>
            <p:ph type="sldNum" sz="quarter" idx="12"/>
          </p:nvPr>
        </p:nvSpPr>
        <p:spPr/>
        <p:txBody>
          <a:bodyPr/>
          <a:lstStyle>
            <a:lvl1pPr>
              <a:defRPr/>
            </a:lvl1pPr>
          </a:lstStyle>
          <a:p>
            <a:pPr>
              <a:defRPr/>
            </a:pPr>
            <a:fld id="{AAE0F02B-147A-4C3F-9F42-2A5A06D1A3A2}" type="slidenum">
              <a:rPr lang="el-GR"/>
              <a:pPr>
                <a:defRPr/>
              </a:pPr>
              <a:t>‹#›</a:t>
            </a:fld>
            <a:endParaRPr lang="el-G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775CD761-8DF7-4F59-B9A4-900EC1278DF3}" type="datetimeFigureOut">
              <a:rPr lang="el-GR"/>
              <a:pPr>
                <a:defRPr/>
              </a:pPr>
              <a:t>4/10/2014</a:t>
            </a:fld>
            <a:endParaRPr lang="el-GR"/>
          </a:p>
        </p:txBody>
      </p:sp>
      <p:sp>
        <p:nvSpPr>
          <p:cNvPr id="5" name="Footer Placeholder 3"/>
          <p:cNvSpPr>
            <a:spLocks noGrp="1"/>
          </p:cNvSpPr>
          <p:nvPr>
            <p:ph type="ftr" sz="quarter" idx="11"/>
          </p:nvPr>
        </p:nvSpPr>
        <p:spPr/>
        <p:txBody>
          <a:bodyPr/>
          <a:lstStyle>
            <a:lvl1pPr>
              <a:defRPr/>
            </a:lvl1pPr>
          </a:lstStyle>
          <a:p>
            <a:pPr>
              <a:defRPr/>
            </a:pPr>
            <a:endParaRPr lang="el-GR"/>
          </a:p>
        </p:txBody>
      </p:sp>
      <p:sp>
        <p:nvSpPr>
          <p:cNvPr id="6" name="Slide Number Placeholder 4"/>
          <p:cNvSpPr>
            <a:spLocks noGrp="1"/>
          </p:cNvSpPr>
          <p:nvPr>
            <p:ph type="sldNum" sz="quarter" idx="12"/>
          </p:nvPr>
        </p:nvSpPr>
        <p:spPr/>
        <p:txBody>
          <a:bodyPr/>
          <a:lstStyle>
            <a:lvl1pPr>
              <a:defRPr/>
            </a:lvl1pPr>
          </a:lstStyle>
          <a:p>
            <a:pPr>
              <a:defRPr/>
            </a:pPr>
            <a:fld id="{399D5AB9-CA7F-43E9-9C5B-1AC8052C6B0C}" type="slidenum">
              <a:rPr lang="el-GR"/>
              <a:pPr>
                <a:defRPr/>
              </a:pPr>
              <a:t>‹#›</a:t>
            </a:fld>
            <a:endParaRPr lang="el-G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3" name="Date Placeholder 1"/>
          <p:cNvSpPr>
            <a:spLocks noGrp="1"/>
          </p:cNvSpPr>
          <p:nvPr>
            <p:ph type="dt" sz="half" idx="10"/>
          </p:nvPr>
        </p:nvSpPr>
        <p:spPr/>
        <p:txBody>
          <a:bodyPr/>
          <a:lstStyle>
            <a:lvl1pPr>
              <a:defRPr/>
            </a:lvl1pPr>
          </a:lstStyle>
          <a:p>
            <a:pPr>
              <a:defRPr/>
            </a:pPr>
            <a:fld id="{124EA57B-EFC1-4C4E-9AA7-7A698C3B7C0E}" type="datetimeFigureOut">
              <a:rPr lang="el-GR"/>
              <a:pPr>
                <a:defRPr/>
              </a:pPr>
              <a:t>4/10/2014</a:t>
            </a:fld>
            <a:endParaRPr lang="el-GR"/>
          </a:p>
        </p:txBody>
      </p:sp>
      <p:sp>
        <p:nvSpPr>
          <p:cNvPr id="4" name="Footer Placeholder 2"/>
          <p:cNvSpPr>
            <a:spLocks noGrp="1"/>
          </p:cNvSpPr>
          <p:nvPr>
            <p:ph type="ftr" sz="quarter" idx="11"/>
          </p:nvPr>
        </p:nvSpPr>
        <p:spPr/>
        <p:txBody>
          <a:bodyPr/>
          <a:lstStyle>
            <a:lvl1pPr>
              <a:defRPr/>
            </a:lvl1pPr>
          </a:lstStyle>
          <a:p>
            <a:pPr>
              <a:defRPr/>
            </a:pPr>
            <a:endParaRPr lang="el-GR"/>
          </a:p>
        </p:txBody>
      </p:sp>
      <p:sp>
        <p:nvSpPr>
          <p:cNvPr id="5" name="Slide Number Placeholder 3"/>
          <p:cNvSpPr>
            <a:spLocks noGrp="1"/>
          </p:cNvSpPr>
          <p:nvPr>
            <p:ph type="sldNum" sz="quarter" idx="12"/>
          </p:nvPr>
        </p:nvSpPr>
        <p:spPr/>
        <p:txBody>
          <a:bodyPr/>
          <a:lstStyle>
            <a:lvl1pPr>
              <a:defRPr/>
            </a:lvl1pPr>
          </a:lstStyle>
          <a:p>
            <a:pPr>
              <a:defRPr/>
            </a:pPr>
            <a:fld id="{00475812-43BB-4CEB-9B7D-E5855B67FA90}" type="slidenum">
              <a:rPr lang="el-GR"/>
              <a:pPr>
                <a:defRPr/>
              </a:pPr>
              <a:t>‹#›</a:t>
            </a:fld>
            <a:endParaRPr lang="el-G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609E98C-53AE-4D3D-A452-7AF7B521D082}" type="datetimeFigureOut">
              <a:rPr lang="el-GR"/>
              <a:pPr>
                <a:defRPr/>
              </a:pPr>
              <a:t>4/10/2014</a:t>
            </a:fld>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02748895-80F1-4D2E-8213-A48242A1FED0}" type="slidenum">
              <a:rPr lang="el-GR"/>
              <a:pPr>
                <a:defRPr/>
              </a:pPr>
              <a:t>‹#›</a:t>
            </a:fld>
            <a:endParaRPr lang="el-G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el-G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7D17EE3-E20E-446E-9CAA-64C3FAA24B04}" type="datetimeFigureOut">
              <a:rPr lang="el-GR"/>
              <a:pPr>
                <a:defRPr/>
              </a:pPr>
              <a:t>4/10/2014</a:t>
            </a:fld>
            <a:endParaRPr lang="el-GR"/>
          </a:p>
        </p:txBody>
      </p:sp>
      <p:sp>
        <p:nvSpPr>
          <p:cNvPr id="7" name="Footer Placeholder 5"/>
          <p:cNvSpPr>
            <a:spLocks noGrp="1"/>
          </p:cNvSpPr>
          <p:nvPr>
            <p:ph type="ftr" sz="quarter" idx="11"/>
          </p:nvPr>
        </p:nvSpPr>
        <p:spPr/>
        <p:txBody>
          <a:bodyPr/>
          <a:lstStyle>
            <a:lvl1pPr>
              <a:defRPr dirty="0"/>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3E8307D9-4A7B-45ED-AE40-A3156FEA5555}" type="slidenum">
              <a:rPr lang="el-GR"/>
              <a:pPr>
                <a:defRPr/>
              </a:pPr>
              <a:t>‹#›</a:t>
            </a:fld>
            <a:endParaRPr lang="el-G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el-GR"/>
            </a:p>
          </p:txBody>
        </p:sp>
        <p:sp>
          <p:nvSpPr>
            <p:cNvPr id="1047"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el-GR"/>
            </a:p>
          </p:txBody>
        </p:sp>
        <p:sp>
          <p:nvSpPr>
            <p:cNvPr id="1048"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el-GR"/>
            </a:p>
          </p:txBody>
        </p:sp>
        <p:sp>
          <p:nvSpPr>
            <p:cNvPr id="1049"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el-GR"/>
            </a:p>
          </p:txBody>
        </p:sp>
        <p:sp>
          <p:nvSpPr>
            <p:cNvPr id="1050"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el-GR"/>
            </a:p>
          </p:txBody>
        </p:sp>
        <p:sp>
          <p:nvSpPr>
            <p:cNvPr id="1051"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el-GR"/>
            </a:p>
          </p:txBody>
        </p:sp>
        <p:sp>
          <p:nvSpPr>
            <p:cNvPr id="1052"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el-GR"/>
            </a:p>
          </p:txBody>
        </p:sp>
        <p:sp>
          <p:nvSpPr>
            <p:cNvPr id="1053"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el-GR"/>
            </a:p>
          </p:txBody>
        </p:sp>
        <p:sp>
          <p:nvSpPr>
            <p:cNvPr id="1054"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el-GR"/>
            </a:p>
          </p:txBody>
        </p:sp>
        <p:sp>
          <p:nvSpPr>
            <p:cNvPr id="1055"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el-GR"/>
            </a:p>
          </p:txBody>
        </p:sp>
        <p:sp>
          <p:nvSpPr>
            <p:cNvPr id="1056"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el-GR"/>
            </a:p>
          </p:txBody>
        </p:sp>
        <p:sp>
          <p:nvSpPr>
            <p:cNvPr id="1057"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el-GR"/>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el-GR"/>
            </a:p>
          </p:txBody>
        </p:sp>
        <p:sp>
          <p:nvSpPr>
            <p:cNvPr id="1035"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el-GR"/>
            </a:p>
          </p:txBody>
        </p:sp>
        <p:sp>
          <p:nvSpPr>
            <p:cNvPr id="1036"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el-GR"/>
            </a:p>
          </p:txBody>
        </p:sp>
        <p:sp>
          <p:nvSpPr>
            <p:cNvPr id="1037"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el-GR"/>
            </a:p>
          </p:txBody>
        </p:sp>
        <p:sp>
          <p:nvSpPr>
            <p:cNvPr id="1038"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el-GR"/>
            </a:p>
          </p:txBody>
        </p:sp>
        <p:sp>
          <p:nvSpPr>
            <p:cNvPr id="1039"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el-GR"/>
            </a:p>
          </p:txBody>
        </p:sp>
        <p:sp>
          <p:nvSpPr>
            <p:cNvPr id="1040"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el-GR"/>
            </a:p>
          </p:txBody>
        </p:sp>
        <p:sp>
          <p:nvSpPr>
            <p:cNvPr id="1041"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el-GR"/>
            </a:p>
          </p:txBody>
        </p:sp>
        <p:sp>
          <p:nvSpPr>
            <p:cNvPr id="1042"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el-GR"/>
            </a:p>
          </p:txBody>
        </p:sp>
        <p:sp>
          <p:nvSpPr>
            <p:cNvPr id="1043"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el-GR"/>
            </a:p>
          </p:txBody>
        </p:sp>
        <p:sp>
          <p:nvSpPr>
            <p:cNvPr id="1044"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el-GR"/>
            </a:p>
          </p:txBody>
        </p:sp>
        <p:sp>
          <p:nvSpPr>
            <p:cNvPr id="1045"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el-G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1943100" y="2133600"/>
            <a:ext cx="6591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B31CC8AD-2166-4B10-B5F8-4022B957B37C}" type="datetimeFigureOut">
              <a:rPr lang="el-GR"/>
              <a:pPr>
                <a:defRPr/>
              </a:pPr>
              <a:t>4/10/2014</a:t>
            </a:fld>
            <a:endParaRPr lang="el-GR"/>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el-G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defRPr>
            </a:lvl1pPr>
          </a:lstStyle>
          <a:p>
            <a:pPr>
              <a:defRPr/>
            </a:pPr>
            <a:fld id="{49CC7173-A167-4CA0-9B76-14D96EF7C5D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 id="2147484488" r:id="rId15"/>
    <p:sldLayoutId id="2147484489" r:id="rId16"/>
  </p:sldLayoutIdLst>
  <p:transition spd="med">
    <p:fade/>
  </p:transition>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vk@iep.edu.gr" TargetMode="External"/><Relationship Id="rId5" Type="http://schemas.openxmlformats.org/officeDocument/2006/relationships/hyperlink" Target="mailto:gelm@iep.edu.gr" TargetMode="External"/><Relationship Id="rId4" Type="http://schemas.openxmlformats.org/officeDocument/2006/relationships/hyperlink" Target="mailto:kboukouras@iep.edu.g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an.do/r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ultimedia-library.prosvasimo.gr/"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938" y="1349375"/>
            <a:ext cx="6600825" cy="4229100"/>
          </a:xfrm>
        </p:spPr>
        <p:txBody>
          <a:bodyPr rtlCol="0">
            <a:normAutofit fontScale="90000"/>
          </a:bodyPr>
          <a:lstStyle/>
          <a:p>
            <a:pPr fontAlgn="auto">
              <a:spcAft>
                <a:spcPts val="0"/>
              </a:spcAft>
              <a:defRPr/>
            </a:pPr>
            <a:r>
              <a:rPr lang="el-GR" sz="4800" dirty="0">
                <a:solidFill>
                  <a:schemeClr val="tx1">
                    <a:lumMod val="85000"/>
                    <a:lumOff val="15000"/>
                  </a:schemeClr>
                </a:solidFill>
              </a:rPr>
              <a:t/>
            </a:r>
            <a:br>
              <a:rPr lang="el-GR" sz="4800" dirty="0">
                <a:solidFill>
                  <a:schemeClr val="tx1">
                    <a:lumMod val="85000"/>
                    <a:lumOff val="15000"/>
                  </a:schemeClr>
                </a:solidFill>
              </a:rPr>
            </a:br>
            <a:r>
              <a:rPr lang="en-US" sz="4800" dirty="0">
                <a:solidFill>
                  <a:schemeClr val="tx1">
                    <a:lumMod val="85000"/>
                    <a:lumOff val="15000"/>
                  </a:schemeClr>
                </a:solidFill>
              </a:rPr>
              <a:t> </a:t>
            </a:r>
            <a:r>
              <a:rPr lang="en-US" sz="4800" dirty="0" smtClean="0">
                <a:solidFill>
                  <a:schemeClr val="tx1">
                    <a:lumMod val="85000"/>
                    <a:lumOff val="15000"/>
                  </a:schemeClr>
                </a:solidFill>
              </a:rPr>
              <a:t/>
            </a:r>
            <a:br>
              <a:rPr lang="en-US" sz="4800" dirty="0" smtClean="0">
                <a:solidFill>
                  <a:schemeClr val="tx1">
                    <a:lumMod val="85000"/>
                    <a:lumOff val="15000"/>
                  </a:schemeClr>
                </a:solidFill>
              </a:rPr>
            </a:br>
            <a:r>
              <a:rPr lang="en-US" sz="4800" dirty="0">
                <a:solidFill>
                  <a:schemeClr val="tx1">
                    <a:lumMod val="85000"/>
                    <a:lumOff val="15000"/>
                  </a:schemeClr>
                </a:solidFill>
              </a:rPr>
              <a:t/>
            </a:r>
            <a:br>
              <a:rPr lang="en-US" sz="4800" dirty="0">
                <a:solidFill>
                  <a:schemeClr val="tx1">
                    <a:lumMod val="85000"/>
                    <a:lumOff val="15000"/>
                  </a:schemeClr>
                </a:solidFill>
              </a:rPr>
            </a:br>
            <a:r>
              <a:rPr lang="en-US" sz="4800" dirty="0" smtClean="0">
                <a:solidFill>
                  <a:schemeClr val="tx1">
                    <a:lumMod val="85000"/>
                    <a:lumOff val="15000"/>
                  </a:schemeClr>
                </a:solidFill>
              </a:rPr>
              <a:t/>
            </a:r>
            <a:br>
              <a:rPr lang="en-US" sz="4800" dirty="0" smtClean="0">
                <a:solidFill>
                  <a:schemeClr val="tx1">
                    <a:lumMod val="85000"/>
                    <a:lumOff val="15000"/>
                  </a:schemeClr>
                </a:solidFill>
              </a:rPr>
            </a:br>
            <a:r>
              <a:rPr lang="el-GR" sz="4800" b="1" dirty="0" err="1" smtClean="0">
                <a:solidFill>
                  <a:schemeClr val="tx1">
                    <a:lumMod val="85000"/>
                    <a:lumOff val="15000"/>
                  </a:schemeClr>
                </a:solidFill>
              </a:rPr>
              <a:t>Διαδραστικό</a:t>
            </a:r>
            <a:r>
              <a:rPr lang="el-GR" sz="4800" b="1" dirty="0" smtClean="0">
                <a:solidFill>
                  <a:schemeClr val="tx1">
                    <a:lumMod val="85000"/>
                    <a:lumOff val="15000"/>
                  </a:schemeClr>
                </a:solidFill>
              </a:rPr>
              <a:t> </a:t>
            </a:r>
            <a:r>
              <a:rPr lang="en-US" sz="4800" b="1" dirty="0">
                <a:solidFill>
                  <a:schemeClr val="tx1">
                    <a:lumMod val="85000"/>
                    <a:lumOff val="15000"/>
                  </a:schemeClr>
                </a:solidFill>
              </a:rPr>
              <a:t>video</a:t>
            </a:r>
            <a:r>
              <a:rPr lang="el-GR" sz="4800" b="1" dirty="0">
                <a:solidFill>
                  <a:schemeClr val="tx1">
                    <a:lumMod val="85000"/>
                    <a:lumOff val="15000"/>
                  </a:schemeClr>
                </a:solidFill>
              </a:rPr>
              <a:t> και ψηφιακό αποθετήριο στην υπηρεσία της εκπαίδευσης κωφών μαθητών</a:t>
            </a:r>
            <a:br>
              <a:rPr lang="el-GR" sz="4800" b="1" dirty="0">
                <a:solidFill>
                  <a:schemeClr val="tx1">
                    <a:lumMod val="85000"/>
                    <a:lumOff val="15000"/>
                  </a:schemeClr>
                </a:solidFill>
              </a:rPr>
            </a:br>
            <a:endParaRPr lang="el-GR" sz="4800" dirty="0">
              <a:solidFill>
                <a:schemeClr val="tx1">
                  <a:lumMod val="85000"/>
                  <a:lumOff val="15000"/>
                </a:schemeClr>
              </a:solidFill>
            </a:endParaRPr>
          </a:p>
        </p:txBody>
      </p:sp>
      <p:sp>
        <p:nvSpPr>
          <p:cNvPr id="3" name="Subtitle 2"/>
          <p:cNvSpPr>
            <a:spLocks noGrp="1"/>
          </p:cNvSpPr>
          <p:nvPr>
            <p:ph type="subTitle" idx="1"/>
          </p:nvPr>
        </p:nvSpPr>
        <p:spPr>
          <a:xfrm>
            <a:off x="1116013" y="4665663"/>
            <a:ext cx="7848600" cy="1219200"/>
          </a:xfrm>
        </p:spPr>
        <p:txBody>
          <a:bodyPr>
            <a:normAutofit/>
          </a:bodyPr>
          <a:lstStyle/>
          <a:p>
            <a:endParaRPr lang="el-GR" smtClean="0">
              <a:solidFill>
                <a:srgbClr val="595959"/>
              </a:solidFill>
            </a:endParaRPr>
          </a:p>
          <a:p>
            <a:r>
              <a:rPr lang="el-GR" sz="2000" smtClean="0">
                <a:solidFill>
                  <a:srgbClr val="595959"/>
                </a:solidFill>
              </a:rPr>
              <a:t>Μπούκουρας Κ., Γελαστοπούλου Μαρία,  Κουρμπέτης Βασίλης</a:t>
            </a:r>
            <a:r>
              <a:rPr lang="el-GR" baseline="30000" smtClean="0">
                <a:solidFill>
                  <a:srgbClr val="595959"/>
                </a:solidFill>
              </a:rPr>
              <a:t> </a:t>
            </a:r>
            <a:r>
              <a:rPr lang="el-GR" smtClean="0">
                <a:solidFill>
                  <a:srgbClr val="595959"/>
                </a:solidFill>
              </a:rPr>
              <a:t> </a:t>
            </a:r>
            <a:r>
              <a:rPr lang="el-GR" b="1" smtClean="0">
                <a:solidFill>
                  <a:srgbClr val="595959"/>
                </a:solidFill>
              </a:rPr>
              <a:t>Ινστιτούτο Εκπαιδευτικής Πολιτικής</a:t>
            </a:r>
            <a:endParaRPr lang="el-GR" smtClean="0">
              <a:solidFill>
                <a:schemeClr val="tx1"/>
              </a:solidFill>
            </a:endParaRPr>
          </a:p>
        </p:txBody>
      </p:sp>
      <p:pic>
        <p:nvPicPr>
          <p:cNvPr id="19459" name="Picture 3"/>
          <p:cNvPicPr>
            <a:picLocks noChangeAspect="1"/>
          </p:cNvPicPr>
          <p:nvPr/>
        </p:nvPicPr>
        <p:blipFill>
          <a:blip r:embed="rId3"/>
          <a:srcRect/>
          <a:stretch>
            <a:fillRect/>
          </a:stretch>
        </p:blipFill>
        <p:spPr bwMode="auto">
          <a:xfrm>
            <a:off x="6684963" y="-17463"/>
            <a:ext cx="1220787" cy="1228726"/>
          </a:xfrm>
          <a:prstGeom prst="rect">
            <a:avLst/>
          </a:prstGeom>
          <a:noFill/>
          <a:ln w="9525">
            <a:noFill/>
            <a:miter lim="800000"/>
            <a:headEnd/>
            <a:tailEnd/>
          </a:ln>
        </p:spPr>
      </p:pic>
      <p:pic>
        <p:nvPicPr>
          <p:cNvPr id="19460" name="Picture 4"/>
          <p:cNvPicPr>
            <a:picLocks noChangeAspect="1"/>
          </p:cNvPicPr>
          <p:nvPr/>
        </p:nvPicPr>
        <p:blipFill>
          <a:blip r:embed="rId4"/>
          <a:srcRect/>
          <a:stretch>
            <a:fillRect/>
          </a:stretch>
        </p:blipFill>
        <p:spPr bwMode="auto">
          <a:xfrm>
            <a:off x="7913688" y="-17463"/>
            <a:ext cx="1228725" cy="1228726"/>
          </a:xfrm>
          <a:prstGeom prst="rect">
            <a:avLst/>
          </a:prstGeom>
          <a:noFill/>
          <a:ln w="9525">
            <a:noFill/>
            <a:miter lim="800000"/>
            <a:headEnd/>
            <a:tailEnd/>
          </a:ln>
        </p:spPr>
      </p:pic>
      <p:pic>
        <p:nvPicPr>
          <p:cNvPr id="19461" name="Picture 9"/>
          <p:cNvPicPr>
            <a:picLocks noChangeAspect="1"/>
          </p:cNvPicPr>
          <p:nvPr/>
        </p:nvPicPr>
        <p:blipFill>
          <a:blip r:embed="rId5"/>
          <a:srcRect/>
          <a:stretch>
            <a:fillRect/>
          </a:stretch>
        </p:blipFill>
        <p:spPr bwMode="auto">
          <a:xfrm>
            <a:off x="1387475" y="5988050"/>
            <a:ext cx="6238875" cy="869950"/>
          </a:xfrm>
          <a:prstGeom prst="rect">
            <a:avLst/>
          </a:prstGeom>
          <a:noFill/>
          <a:ln w="9525">
            <a:noFill/>
            <a:miter lim="800000"/>
            <a:headEnd/>
            <a:tailEnd/>
          </a:ln>
        </p:spPr>
      </p:pic>
      <p:pic>
        <p:nvPicPr>
          <p:cNvPr id="19462" name="Picture 10"/>
          <p:cNvPicPr>
            <a:picLocks noChangeAspect="1"/>
          </p:cNvPicPr>
          <p:nvPr/>
        </p:nvPicPr>
        <p:blipFill>
          <a:blip r:embed="rId6"/>
          <a:srcRect/>
          <a:stretch>
            <a:fillRect/>
          </a:stretch>
        </p:blipFill>
        <p:spPr bwMode="auto">
          <a:xfrm>
            <a:off x="174625" y="-17463"/>
            <a:ext cx="4894263" cy="122872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04813"/>
            <a:ext cx="7091363" cy="1281112"/>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dirty="0">
                <a:solidFill>
                  <a:schemeClr val="tx1">
                    <a:lumMod val="85000"/>
                    <a:lumOff val="15000"/>
                  </a:schemeClr>
                </a:solidFill>
              </a:rPr>
              <a:t>video</a:t>
            </a:r>
            <a:r>
              <a:rPr lang="el-GR" b="1" dirty="0">
                <a:solidFill>
                  <a:schemeClr val="tx1">
                    <a:lumMod val="85000"/>
                    <a:lumOff val="15000"/>
                  </a:schemeClr>
                </a:solidFill>
              </a:rPr>
              <a:t> - ψηφιακή βιβλιοθήκη </a:t>
            </a:r>
            <a:br>
              <a:rPr lang="el-GR" b="1" dirty="0">
                <a:solidFill>
                  <a:schemeClr val="tx1">
                    <a:lumMod val="85000"/>
                    <a:lumOff val="15000"/>
                  </a:schemeClr>
                </a:solidFill>
              </a:rPr>
            </a:br>
            <a:endParaRPr lang="el-GR" dirty="0">
              <a:solidFill>
                <a:schemeClr val="tx1">
                  <a:lumMod val="85000"/>
                  <a:lumOff val="15000"/>
                </a:schemeClr>
              </a:solidFill>
            </a:endParaRPr>
          </a:p>
        </p:txBody>
      </p:sp>
      <p:sp>
        <p:nvSpPr>
          <p:cNvPr id="3" name="Content Placeholder 2"/>
          <p:cNvSpPr>
            <a:spLocks noGrp="1"/>
          </p:cNvSpPr>
          <p:nvPr>
            <p:ph idx="1"/>
          </p:nvPr>
        </p:nvSpPr>
        <p:spPr>
          <a:xfrm>
            <a:off x="5940425" y="1685925"/>
            <a:ext cx="3095625" cy="3038475"/>
          </a:xfrm>
        </p:spPr>
        <p:txBody>
          <a:bodyPr/>
          <a:lstStyle/>
          <a:p>
            <a:r>
              <a:rPr lang="el-GR" b="1" smtClean="0"/>
              <a:t>Ψηφιακή βιβλιοθήκη με βίντεο.</a:t>
            </a:r>
            <a:endParaRPr lang="en-US" b="1" smtClean="0"/>
          </a:p>
          <a:p>
            <a:r>
              <a:rPr lang="el-GR" b="1" smtClean="0"/>
              <a:t>Προβολή βίντεο ανά έργο, περιγραφή, έτος, τρέχουσα προβολή ή με λέξεις – κλειδιά.</a:t>
            </a:r>
          </a:p>
          <a:p>
            <a:r>
              <a:rPr lang="el-GR" b="1" smtClean="0"/>
              <a:t>Επιλογή βίντεο με διπλό κλικ</a:t>
            </a:r>
          </a:p>
          <a:p>
            <a:endParaRPr lang="en-US" b="1" smtClean="0"/>
          </a:p>
          <a:p>
            <a:endParaRPr lang="el-GR" b="1" smtClean="0"/>
          </a:p>
        </p:txBody>
      </p:sp>
      <p:pic>
        <p:nvPicPr>
          <p:cNvPr id="28675" name="Picture 3"/>
          <p:cNvPicPr>
            <a:picLocks noChangeAspect="1"/>
          </p:cNvPicPr>
          <p:nvPr/>
        </p:nvPicPr>
        <p:blipFill>
          <a:blip r:embed="rId2"/>
          <a:srcRect/>
          <a:stretch>
            <a:fillRect/>
          </a:stretch>
        </p:blipFill>
        <p:spPr bwMode="auto">
          <a:xfrm>
            <a:off x="250825" y="1658938"/>
            <a:ext cx="5548313" cy="5153025"/>
          </a:xfrm>
          <a:prstGeom prst="rect">
            <a:avLst/>
          </a:prstGeom>
          <a:noFill/>
          <a:ln w="9525">
            <a:noFill/>
            <a:miter lim="800000"/>
            <a:headEnd/>
            <a:tailEnd/>
          </a:ln>
        </p:spPr>
      </p:pic>
      <p:sp>
        <p:nvSpPr>
          <p:cNvPr id="5" name="Rectangle 4"/>
          <p:cNvSpPr/>
          <p:nvPr/>
        </p:nvSpPr>
        <p:spPr>
          <a:xfrm>
            <a:off x="327025" y="2644775"/>
            <a:ext cx="5113338" cy="144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Rectangle 8"/>
          <p:cNvSpPr/>
          <p:nvPr/>
        </p:nvSpPr>
        <p:spPr>
          <a:xfrm>
            <a:off x="2601913" y="3357563"/>
            <a:ext cx="720725" cy="136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513" y="400050"/>
            <a:ext cx="7058025" cy="1281113"/>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dirty="0">
                <a:solidFill>
                  <a:schemeClr val="tx1">
                    <a:lumMod val="85000"/>
                    <a:lumOff val="15000"/>
                  </a:schemeClr>
                </a:solidFill>
              </a:rPr>
              <a:t>video</a:t>
            </a:r>
            <a:r>
              <a:rPr lang="el-GR" b="1" dirty="0">
                <a:solidFill>
                  <a:schemeClr val="tx1">
                    <a:lumMod val="85000"/>
                    <a:lumOff val="15000"/>
                  </a:schemeClr>
                </a:solidFill>
              </a:rPr>
              <a:t> - ψηφιακή βιβλιοθήκη</a:t>
            </a:r>
            <a:endParaRPr lang="el-GR" dirty="0">
              <a:solidFill>
                <a:schemeClr val="tx1">
                  <a:lumMod val="85000"/>
                  <a:lumOff val="15000"/>
                </a:schemeClr>
              </a:solidFill>
            </a:endParaRPr>
          </a:p>
        </p:txBody>
      </p:sp>
      <p:sp>
        <p:nvSpPr>
          <p:cNvPr id="3" name="Content Placeholder 2"/>
          <p:cNvSpPr>
            <a:spLocks noGrp="1"/>
          </p:cNvSpPr>
          <p:nvPr>
            <p:ph idx="1"/>
          </p:nvPr>
        </p:nvSpPr>
        <p:spPr>
          <a:xfrm>
            <a:off x="6732588" y="1790700"/>
            <a:ext cx="2411412" cy="3776663"/>
          </a:xfrm>
        </p:spPr>
        <p:txBody>
          <a:bodyPr/>
          <a:lstStyle/>
          <a:p>
            <a:r>
              <a:rPr lang="el-GR" b="1" dirty="0" smtClean="0"/>
              <a:t>Το βίντεο ξεκινά αυτόματα.</a:t>
            </a:r>
          </a:p>
          <a:p>
            <a:r>
              <a:rPr lang="el-GR" b="1" dirty="0" smtClean="0"/>
              <a:t>Η πλοήγηση στο βίντεο είναι δυνατή με κλικ πάνω στους </a:t>
            </a:r>
            <a:r>
              <a:rPr lang="el-GR" b="1" dirty="0" err="1" smtClean="0"/>
              <a:t>υπότιλους</a:t>
            </a:r>
            <a:r>
              <a:rPr lang="el-GR" b="1" dirty="0" smtClean="0"/>
              <a:t>.</a:t>
            </a:r>
          </a:p>
          <a:p>
            <a:r>
              <a:rPr lang="el-GR" b="1" dirty="0" smtClean="0"/>
              <a:t>Κάνοντας </a:t>
            </a:r>
            <a:r>
              <a:rPr lang="el-GR" b="1" dirty="0" smtClean="0"/>
              <a:t>κλικ, </a:t>
            </a:r>
            <a:r>
              <a:rPr lang="el-GR" b="1" dirty="0" smtClean="0"/>
              <a:t>το βίντεο μεταφέρεται στην αντίστοιχη σκηνή.</a:t>
            </a:r>
          </a:p>
          <a:p>
            <a:endParaRPr lang="el-GR" b="1" dirty="0" smtClean="0"/>
          </a:p>
        </p:txBody>
      </p:sp>
      <p:pic>
        <p:nvPicPr>
          <p:cNvPr id="29699" name="Picture 7"/>
          <p:cNvPicPr>
            <a:picLocks noChangeAspect="1"/>
          </p:cNvPicPr>
          <p:nvPr/>
        </p:nvPicPr>
        <p:blipFill>
          <a:blip r:embed="rId2"/>
          <a:srcRect/>
          <a:stretch>
            <a:fillRect/>
          </a:stretch>
        </p:blipFill>
        <p:spPr bwMode="auto">
          <a:xfrm>
            <a:off x="211138" y="1766888"/>
            <a:ext cx="6551612" cy="4378325"/>
          </a:xfrm>
          <a:prstGeom prst="rect">
            <a:avLst/>
          </a:prstGeom>
          <a:noFill/>
          <a:ln w="9525">
            <a:noFill/>
            <a:miter lim="800000"/>
            <a:headEnd/>
            <a:tailEnd/>
          </a:ln>
        </p:spPr>
      </p:pic>
      <p:grpSp>
        <p:nvGrpSpPr>
          <p:cNvPr id="20" name="Group 19"/>
          <p:cNvGrpSpPr>
            <a:grpSpLocks/>
          </p:cNvGrpSpPr>
          <p:nvPr/>
        </p:nvGrpSpPr>
        <p:grpSpPr bwMode="auto">
          <a:xfrm>
            <a:off x="4354513" y="3241675"/>
            <a:ext cx="2200275" cy="2808288"/>
            <a:chOff x="4315718" y="3212976"/>
            <a:chExt cx="2200498" cy="2808312"/>
          </a:xfrm>
        </p:grpSpPr>
        <p:sp>
          <p:nvSpPr>
            <p:cNvPr id="9" name="Rectangle 8"/>
            <p:cNvSpPr/>
            <p:nvPr/>
          </p:nvSpPr>
          <p:spPr>
            <a:xfrm>
              <a:off x="4320480" y="3212976"/>
              <a:ext cx="2195736" cy="2808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cxnSp>
          <p:nvCxnSpPr>
            <p:cNvPr id="11" name="Straight Connector 10"/>
            <p:cNvCxnSpPr/>
            <p:nvPr/>
          </p:nvCxnSpPr>
          <p:spPr>
            <a:xfrm>
              <a:off x="4320480" y="3459041"/>
              <a:ext cx="2195736"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4320480" y="3673355"/>
              <a:ext cx="2195736"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4320480" y="3874970"/>
              <a:ext cx="2195736"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a:off x="4318893" y="4090872"/>
              <a:ext cx="2195735"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flipV="1">
              <a:off x="4315718" y="4419486"/>
              <a:ext cx="2195735" cy="1428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a:off x="4315718" y="5013216"/>
              <a:ext cx="2195735"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a:off x="4315718" y="5354532"/>
              <a:ext cx="2195735"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a:off x="4315718" y="5810148"/>
              <a:ext cx="2195735"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Rectangle 20"/>
          <p:cNvSpPr/>
          <p:nvPr/>
        </p:nvSpPr>
        <p:spPr>
          <a:xfrm>
            <a:off x="4356100" y="3702050"/>
            <a:ext cx="2200275" cy="201613"/>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0"/>
            <a:ext cx="7091363" cy="1341438"/>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dirty="0">
                <a:solidFill>
                  <a:schemeClr val="tx1">
                    <a:lumMod val="85000"/>
                    <a:lumOff val="15000"/>
                  </a:schemeClr>
                </a:solidFill>
              </a:rPr>
              <a:t>video</a:t>
            </a:r>
            <a:r>
              <a:rPr lang="el-GR" b="1" dirty="0">
                <a:solidFill>
                  <a:schemeClr val="tx1">
                    <a:lumMod val="85000"/>
                    <a:lumOff val="15000"/>
                  </a:schemeClr>
                </a:solidFill>
              </a:rPr>
              <a:t> - ψηφιακή βιβλιοθήκη</a:t>
            </a:r>
            <a:endParaRPr lang="el-GR" dirty="0">
              <a:solidFill>
                <a:schemeClr val="tx1">
                  <a:lumMod val="85000"/>
                  <a:lumOff val="15000"/>
                </a:schemeClr>
              </a:solidFill>
            </a:endParaRPr>
          </a:p>
        </p:txBody>
      </p:sp>
      <p:sp>
        <p:nvSpPr>
          <p:cNvPr id="3" name="Content Placeholder 2"/>
          <p:cNvSpPr>
            <a:spLocks noGrp="1"/>
          </p:cNvSpPr>
          <p:nvPr>
            <p:ph idx="1"/>
          </p:nvPr>
        </p:nvSpPr>
        <p:spPr>
          <a:xfrm>
            <a:off x="6659563" y="1341438"/>
            <a:ext cx="2484437" cy="5472112"/>
          </a:xfrm>
        </p:spPr>
        <p:txBody>
          <a:bodyPr>
            <a:normAutofit/>
          </a:bodyPr>
          <a:lstStyle/>
          <a:p>
            <a:pPr>
              <a:lnSpc>
                <a:spcPct val="90000"/>
              </a:lnSpc>
            </a:pPr>
            <a:r>
              <a:rPr lang="el-GR" sz="1600" b="1" smtClean="0"/>
              <a:t>-</a:t>
            </a:r>
            <a:r>
              <a:rPr lang="en-US" sz="1600" b="1" smtClean="0"/>
              <a:t>Play/Pause </a:t>
            </a:r>
            <a:r>
              <a:rPr lang="el-GR" sz="1600" b="1" smtClean="0"/>
              <a:t/>
            </a:r>
            <a:br>
              <a:rPr lang="el-GR" sz="1600" b="1" smtClean="0"/>
            </a:br>
            <a:r>
              <a:rPr lang="el-GR" sz="1600" b="1" smtClean="0"/>
              <a:t>-Επανάληψη σκηνής</a:t>
            </a:r>
            <a:br>
              <a:rPr lang="el-GR" sz="1600" b="1" smtClean="0"/>
            </a:br>
            <a:r>
              <a:rPr lang="el-GR" sz="1600" b="1" smtClean="0"/>
              <a:t>-Ρύθμιση ήχου</a:t>
            </a:r>
            <a:br>
              <a:rPr lang="el-GR" sz="1600" b="1" smtClean="0"/>
            </a:br>
            <a:r>
              <a:rPr lang="el-GR" sz="1600" b="1" smtClean="0"/>
              <a:t>-Προσαρμογή </a:t>
            </a:r>
            <a:r>
              <a:rPr lang="en-US" sz="1600" b="1" smtClean="0"/>
              <a:t>video </a:t>
            </a:r>
            <a:r>
              <a:rPr lang="el-GR" sz="1600" b="1" smtClean="0"/>
              <a:t>στις διαστάσεις της οθόνης</a:t>
            </a:r>
            <a:endParaRPr lang="en-US" sz="1600" b="1" smtClean="0"/>
          </a:p>
          <a:p>
            <a:pPr>
              <a:lnSpc>
                <a:spcPct val="90000"/>
              </a:lnSpc>
            </a:pPr>
            <a:r>
              <a:rPr lang="el-GR" sz="1600" b="1" smtClean="0"/>
              <a:t>-Χρονοσειρά</a:t>
            </a:r>
          </a:p>
          <a:p>
            <a:pPr>
              <a:lnSpc>
                <a:spcPct val="90000"/>
              </a:lnSpc>
            </a:pPr>
            <a:r>
              <a:rPr lang="el-GR" sz="1600" b="1" smtClean="0"/>
              <a:t>-Επιλογή επανάληψης βίντεο</a:t>
            </a:r>
            <a:r>
              <a:rPr lang="en-US" sz="1600" b="1" smtClean="0"/>
              <a:t/>
            </a:r>
            <a:br>
              <a:rPr lang="en-US" sz="1600" b="1" smtClean="0"/>
            </a:br>
            <a:r>
              <a:rPr lang="el-GR" sz="1600" b="1" smtClean="0"/>
              <a:t>-Διάρκεια βίντεο</a:t>
            </a:r>
            <a:endParaRPr lang="en-US" sz="1600" b="1" smtClean="0"/>
          </a:p>
          <a:p>
            <a:pPr>
              <a:lnSpc>
                <a:spcPct val="90000"/>
              </a:lnSpc>
            </a:pPr>
            <a:r>
              <a:rPr lang="el-GR" sz="1600" b="1" smtClean="0"/>
              <a:t>-Αλλαγή ανάλυσης</a:t>
            </a:r>
            <a:r>
              <a:rPr lang="en-US" sz="1600" b="1" smtClean="0"/>
              <a:t/>
            </a:r>
            <a:br>
              <a:rPr lang="en-US" sz="1600" b="1" smtClean="0"/>
            </a:br>
            <a:r>
              <a:rPr lang="el-GR" sz="1600" b="1" smtClean="0"/>
              <a:t>-</a:t>
            </a:r>
            <a:r>
              <a:rPr lang="en-US" sz="1600" b="1" smtClean="0"/>
              <a:t>E</a:t>
            </a:r>
            <a:r>
              <a:rPr lang="el-GR" sz="1600" b="1" smtClean="0"/>
              <a:t>νεργοποίση/</a:t>
            </a:r>
            <a:br>
              <a:rPr lang="el-GR" sz="1600" b="1" smtClean="0"/>
            </a:br>
            <a:r>
              <a:rPr lang="el-GR" sz="1600" b="1" smtClean="0"/>
              <a:t>απενεργοποίηση υποτίτλων</a:t>
            </a:r>
            <a:br>
              <a:rPr lang="el-GR" sz="1600" b="1" smtClean="0"/>
            </a:br>
            <a:r>
              <a:rPr lang="el-GR" sz="1600" b="1" smtClean="0"/>
              <a:t>-Λήψη βίντεο</a:t>
            </a:r>
          </a:p>
          <a:p>
            <a:pPr>
              <a:lnSpc>
                <a:spcPct val="90000"/>
              </a:lnSpc>
            </a:pPr>
            <a:r>
              <a:rPr lang="el-GR" sz="1600" b="1" smtClean="0"/>
              <a:t>Αναζήτηση λέξεων/φράσεων μέσα στους υπότιτλους του βίντεο</a:t>
            </a:r>
            <a:endParaRPr lang="en-US" sz="1600" b="1" smtClean="0"/>
          </a:p>
          <a:p>
            <a:pPr>
              <a:lnSpc>
                <a:spcPct val="90000"/>
              </a:lnSpc>
            </a:pPr>
            <a:endParaRPr lang="en-US" sz="1600" b="1" smtClean="0"/>
          </a:p>
          <a:p>
            <a:pPr>
              <a:lnSpc>
                <a:spcPct val="90000"/>
              </a:lnSpc>
            </a:pPr>
            <a:endParaRPr lang="el-GR" sz="1600" b="1" smtClean="0"/>
          </a:p>
        </p:txBody>
      </p:sp>
      <p:pic>
        <p:nvPicPr>
          <p:cNvPr id="30723" name="Picture 3"/>
          <p:cNvPicPr>
            <a:picLocks noChangeAspect="1"/>
          </p:cNvPicPr>
          <p:nvPr/>
        </p:nvPicPr>
        <p:blipFill>
          <a:blip r:embed="rId2"/>
          <a:srcRect/>
          <a:stretch>
            <a:fillRect/>
          </a:stretch>
        </p:blipFill>
        <p:spPr bwMode="auto">
          <a:xfrm>
            <a:off x="179388" y="1844675"/>
            <a:ext cx="6480175" cy="4329113"/>
          </a:xfrm>
          <a:prstGeom prst="rect">
            <a:avLst/>
          </a:prstGeom>
          <a:noFill/>
          <a:ln w="9525">
            <a:noFill/>
            <a:miter lim="800000"/>
            <a:headEnd/>
            <a:tailEnd/>
          </a:ln>
        </p:spPr>
      </p:pic>
      <p:sp>
        <p:nvSpPr>
          <p:cNvPr id="5" name="Rectangle 4"/>
          <p:cNvSpPr/>
          <p:nvPr/>
        </p:nvSpPr>
        <p:spPr>
          <a:xfrm>
            <a:off x="255588" y="5937250"/>
            <a:ext cx="644525"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6" name="Rectangle 5"/>
          <p:cNvSpPr/>
          <p:nvPr/>
        </p:nvSpPr>
        <p:spPr>
          <a:xfrm>
            <a:off x="900113" y="5937250"/>
            <a:ext cx="2592387"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Rectangle 6"/>
          <p:cNvSpPr/>
          <p:nvPr/>
        </p:nvSpPr>
        <p:spPr>
          <a:xfrm>
            <a:off x="3492500" y="5937250"/>
            <a:ext cx="642938"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12" name="Group 11"/>
          <p:cNvGrpSpPr>
            <a:grpSpLocks/>
          </p:cNvGrpSpPr>
          <p:nvPr/>
        </p:nvGrpSpPr>
        <p:grpSpPr bwMode="auto">
          <a:xfrm>
            <a:off x="3563938" y="4841875"/>
            <a:ext cx="714375" cy="1250950"/>
            <a:chOff x="3563888" y="4841205"/>
            <a:chExt cx="714375" cy="1252091"/>
          </a:xfrm>
        </p:grpSpPr>
        <p:sp>
          <p:nvSpPr>
            <p:cNvPr id="9" name="Rectangle 8"/>
            <p:cNvSpPr/>
            <p:nvPr/>
          </p:nvSpPr>
          <p:spPr>
            <a:xfrm>
              <a:off x="3563888" y="4841205"/>
              <a:ext cx="714375" cy="1094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30732" name="Group 10"/>
            <p:cNvGrpSpPr>
              <a:grpSpLocks/>
            </p:cNvGrpSpPr>
            <p:nvPr/>
          </p:nvGrpSpPr>
          <p:grpSpPr bwMode="auto">
            <a:xfrm>
              <a:off x="3563888" y="4841205"/>
              <a:ext cx="714375" cy="1252091"/>
              <a:chOff x="3563888" y="4841205"/>
              <a:chExt cx="714375" cy="1252091"/>
            </a:xfrm>
          </p:grpSpPr>
          <p:pic>
            <p:nvPicPr>
              <p:cNvPr id="30733" name="Picture 7"/>
              <p:cNvPicPr>
                <a:picLocks noChangeAspect="1"/>
              </p:cNvPicPr>
              <p:nvPr/>
            </p:nvPicPr>
            <p:blipFill>
              <a:blip r:embed="rId3"/>
              <a:srcRect/>
              <a:stretch>
                <a:fillRect/>
              </a:stretch>
            </p:blipFill>
            <p:spPr bwMode="auto">
              <a:xfrm>
                <a:off x="3563888" y="4841205"/>
                <a:ext cx="714375" cy="1095375"/>
              </a:xfrm>
              <a:prstGeom prst="rect">
                <a:avLst/>
              </a:prstGeom>
              <a:noFill/>
              <a:ln w="9525">
                <a:noFill/>
                <a:miter lim="800000"/>
                <a:headEnd/>
                <a:tailEnd/>
              </a:ln>
            </p:spPr>
          </p:pic>
          <p:sp>
            <p:nvSpPr>
              <p:cNvPr id="10" name="Rectangle 9"/>
              <p:cNvSpPr/>
              <p:nvPr/>
            </p:nvSpPr>
            <p:spPr>
              <a:xfrm>
                <a:off x="4135388" y="5935991"/>
                <a:ext cx="142875" cy="157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grpSp>
      <p:grpSp>
        <p:nvGrpSpPr>
          <p:cNvPr id="17" name="Group 16"/>
          <p:cNvGrpSpPr>
            <a:grpSpLocks/>
          </p:cNvGrpSpPr>
          <p:nvPr/>
        </p:nvGrpSpPr>
        <p:grpSpPr bwMode="auto">
          <a:xfrm>
            <a:off x="179388" y="1844675"/>
            <a:ext cx="6480175" cy="4329113"/>
            <a:chOff x="179513" y="1844826"/>
            <a:chExt cx="6480721" cy="4329444"/>
          </a:xfrm>
        </p:grpSpPr>
        <p:pic>
          <p:nvPicPr>
            <p:cNvPr id="30729" name="Picture 14"/>
            <p:cNvPicPr>
              <a:picLocks noChangeAspect="1"/>
            </p:cNvPicPr>
            <p:nvPr/>
          </p:nvPicPr>
          <p:blipFill>
            <a:blip r:embed="rId4"/>
            <a:srcRect/>
            <a:stretch>
              <a:fillRect/>
            </a:stretch>
          </p:blipFill>
          <p:spPr bwMode="auto">
            <a:xfrm>
              <a:off x="179513" y="1844826"/>
              <a:ext cx="6480721" cy="4329444"/>
            </a:xfrm>
            <a:prstGeom prst="rect">
              <a:avLst/>
            </a:prstGeom>
            <a:noFill/>
            <a:ln w="9525">
              <a:noFill/>
              <a:miter lim="800000"/>
              <a:headEnd/>
              <a:tailEnd/>
            </a:ln>
          </p:spPr>
        </p:pic>
        <p:sp>
          <p:nvSpPr>
            <p:cNvPr id="16" name="Oval 15"/>
            <p:cNvSpPr/>
            <p:nvPr/>
          </p:nvSpPr>
          <p:spPr>
            <a:xfrm>
              <a:off x="4024762" y="2708492"/>
              <a:ext cx="282599" cy="215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3"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4"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P spid="3" grpId="3" uiExpand="1" build="p"/>
      <p:bldP spid="3" grpId="4" uiExpand="1" build="p"/>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390525"/>
            <a:ext cx="7091363" cy="950913"/>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dirty="0">
                <a:solidFill>
                  <a:schemeClr val="tx1">
                    <a:lumMod val="85000"/>
                    <a:lumOff val="15000"/>
                  </a:schemeClr>
                </a:solidFill>
              </a:rPr>
              <a:t>video</a:t>
            </a:r>
            <a:r>
              <a:rPr lang="el-GR" b="1" dirty="0">
                <a:solidFill>
                  <a:schemeClr val="tx1">
                    <a:lumMod val="85000"/>
                    <a:lumOff val="15000"/>
                  </a:schemeClr>
                </a:solidFill>
              </a:rPr>
              <a:t> - ψηφιακή βιβλιοθήκη</a:t>
            </a:r>
            <a:endParaRPr lang="el-GR" dirty="0">
              <a:solidFill>
                <a:schemeClr val="tx1">
                  <a:lumMod val="85000"/>
                  <a:lumOff val="15000"/>
                </a:schemeClr>
              </a:solidFill>
            </a:endParaRPr>
          </a:p>
        </p:txBody>
      </p:sp>
      <p:sp>
        <p:nvSpPr>
          <p:cNvPr id="3" name="Content Placeholder 2"/>
          <p:cNvSpPr>
            <a:spLocks noGrp="1"/>
          </p:cNvSpPr>
          <p:nvPr>
            <p:ph idx="1"/>
          </p:nvPr>
        </p:nvSpPr>
        <p:spPr>
          <a:xfrm>
            <a:off x="6659563" y="1412875"/>
            <a:ext cx="2484437" cy="5400675"/>
          </a:xfrm>
        </p:spPr>
        <p:txBody>
          <a:bodyPr/>
          <a:lstStyle/>
          <a:p>
            <a:r>
              <a:rPr lang="el-GR" sz="1600" b="1" smtClean="0"/>
              <a:t>Δυνατότητα πλοήγησης στο βίντεο με τη χρήση</a:t>
            </a:r>
            <a:r>
              <a:rPr lang="en-US" sz="1600" b="1" smtClean="0"/>
              <a:t> </a:t>
            </a:r>
            <a:r>
              <a:rPr lang="el-GR" sz="1600" b="1" smtClean="0"/>
              <a:t>της </a:t>
            </a:r>
            <a:r>
              <a:rPr lang="en-US" sz="1600" b="1" smtClean="0"/>
              <a:t>URL </a:t>
            </a:r>
            <a:r>
              <a:rPr lang="el-GR" sz="1600" b="1" smtClean="0"/>
              <a:t>διεύθυνσης.</a:t>
            </a:r>
          </a:p>
          <a:p>
            <a:r>
              <a:rPr lang="el-GR" sz="1600" b="1" smtClean="0"/>
              <a:t>Τα γράμματα Α,Β,… αντιστοιχούν στον κάθε υπότιτλο με τη σειρά (π.χ. το </a:t>
            </a:r>
            <a:r>
              <a:rPr lang="en-US" sz="1600" b="1" smtClean="0"/>
              <a:t>D</a:t>
            </a:r>
            <a:r>
              <a:rPr lang="el-GR" sz="1600" b="1" smtClean="0"/>
              <a:t> αντιστοιχεί στον τέταρτο υπότιτλο).</a:t>
            </a:r>
          </a:p>
          <a:p>
            <a:r>
              <a:rPr lang="el-GR" sz="1600" b="1" smtClean="0"/>
              <a:t>Γράφοντας το χρόνο στο τέλος της διεύθυνσης (π.χ. 01:04) το βίντεο μεταφέρεται στη χρονική στιγμή αυτή και ξεκινάει να παίζει.</a:t>
            </a:r>
            <a:br>
              <a:rPr lang="el-GR" sz="1600" b="1" smtClean="0"/>
            </a:br>
            <a:endParaRPr lang="en-US" sz="1600" b="1" smtClean="0"/>
          </a:p>
          <a:p>
            <a:endParaRPr lang="el-GR" sz="1600" smtClean="0"/>
          </a:p>
        </p:txBody>
      </p:sp>
      <p:pic>
        <p:nvPicPr>
          <p:cNvPr id="31747" name="Picture 3"/>
          <p:cNvPicPr>
            <a:picLocks noChangeAspect="1"/>
          </p:cNvPicPr>
          <p:nvPr/>
        </p:nvPicPr>
        <p:blipFill>
          <a:blip r:embed="rId2"/>
          <a:srcRect/>
          <a:stretch>
            <a:fillRect/>
          </a:stretch>
        </p:blipFill>
        <p:spPr bwMode="auto">
          <a:xfrm>
            <a:off x="179388" y="1844675"/>
            <a:ext cx="6480175" cy="4329113"/>
          </a:xfrm>
          <a:prstGeom prst="rect">
            <a:avLst/>
          </a:prstGeom>
          <a:noFill/>
          <a:ln w="9525">
            <a:noFill/>
            <a:miter lim="800000"/>
            <a:headEnd/>
            <a:tailEnd/>
          </a:ln>
        </p:spPr>
      </p:pic>
      <p:sp>
        <p:nvSpPr>
          <p:cNvPr id="5" name="Rectangle 4"/>
          <p:cNvSpPr/>
          <p:nvPr/>
        </p:nvSpPr>
        <p:spPr>
          <a:xfrm>
            <a:off x="255588" y="5937250"/>
            <a:ext cx="644525"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6" name="Rectangle 5"/>
          <p:cNvSpPr/>
          <p:nvPr/>
        </p:nvSpPr>
        <p:spPr>
          <a:xfrm>
            <a:off x="900113" y="5937250"/>
            <a:ext cx="2592387"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Rectangle 6"/>
          <p:cNvSpPr/>
          <p:nvPr/>
        </p:nvSpPr>
        <p:spPr>
          <a:xfrm>
            <a:off x="3492500" y="5937250"/>
            <a:ext cx="642938"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12" name="Group 11"/>
          <p:cNvGrpSpPr>
            <a:grpSpLocks/>
          </p:cNvGrpSpPr>
          <p:nvPr/>
        </p:nvGrpSpPr>
        <p:grpSpPr bwMode="auto">
          <a:xfrm>
            <a:off x="3563938" y="4841875"/>
            <a:ext cx="714375" cy="1250950"/>
            <a:chOff x="3563888" y="4841205"/>
            <a:chExt cx="714375" cy="1252091"/>
          </a:xfrm>
        </p:grpSpPr>
        <p:sp>
          <p:nvSpPr>
            <p:cNvPr id="9" name="Rectangle 8"/>
            <p:cNvSpPr/>
            <p:nvPr/>
          </p:nvSpPr>
          <p:spPr>
            <a:xfrm>
              <a:off x="3563888" y="4841205"/>
              <a:ext cx="714375" cy="1094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31759" name="Group 10"/>
            <p:cNvGrpSpPr>
              <a:grpSpLocks/>
            </p:cNvGrpSpPr>
            <p:nvPr/>
          </p:nvGrpSpPr>
          <p:grpSpPr bwMode="auto">
            <a:xfrm>
              <a:off x="3563888" y="4841205"/>
              <a:ext cx="714375" cy="1252091"/>
              <a:chOff x="3563888" y="4841205"/>
              <a:chExt cx="714375" cy="1252091"/>
            </a:xfrm>
          </p:grpSpPr>
          <p:pic>
            <p:nvPicPr>
              <p:cNvPr id="31760" name="Picture 7"/>
              <p:cNvPicPr>
                <a:picLocks noChangeAspect="1"/>
              </p:cNvPicPr>
              <p:nvPr/>
            </p:nvPicPr>
            <p:blipFill>
              <a:blip r:embed="rId3"/>
              <a:srcRect/>
              <a:stretch>
                <a:fillRect/>
              </a:stretch>
            </p:blipFill>
            <p:spPr bwMode="auto">
              <a:xfrm>
                <a:off x="3563888" y="4841205"/>
                <a:ext cx="714375" cy="1095375"/>
              </a:xfrm>
              <a:prstGeom prst="rect">
                <a:avLst/>
              </a:prstGeom>
              <a:noFill/>
              <a:ln w="9525">
                <a:noFill/>
                <a:miter lim="800000"/>
                <a:headEnd/>
                <a:tailEnd/>
              </a:ln>
            </p:spPr>
          </p:pic>
          <p:sp>
            <p:nvSpPr>
              <p:cNvPr id="10" name="Rectangle 9"/>
              <p:cNvSpPr/>
              <p:nvPr/>
            </p:nvSpPr>
            <p:spPr>
              <a:xfrm>
                <a:off x="4135388" y="5935991"/>
                <a:ext cx="142875" cy="157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grpSp>
      <p:pic>
        <p:nvPicPr>
          <p:cNvPr id="31752" name="Picture 14"/>
          <p:cNvPicPr>
            <a:picLocks noChangeAspect="1"/>
          </p:cNvPicPr>
          <p:nvPr/>
        </p:nvPicPr>
        <p:blipFill>
          <a:blip r:embed="rId4"/>
          <a:srcRect/>
          <a:stretch>
            <a:fillRect/>
          </a:stretch>
        </p:blipFill>
        <p:spPr bwMode="auto">
          <a:xfrm>
            <a:off x="179388" y="1844675"/>
            <a:ext cx="6480175" cy="4330700"/>
          </a:xfrm>
          <a:prstGeom prst="rect">
            <a:avLst/>
          </a:prstGeom>
          <a:noFill/>
          <a:ln w="9525">
            <a:noFill/>
            <a:miter lim="800000"/>
            <a:headEnd/>
            <a:tailEnd/>
          </a:ln>
        </p:spPr>
      </p:pic>
      <p:sp>
        <p:nvSpPr>
          <p:cNvPr id="13" name="Rectangle 12"/>
          <p:cNvSpPr/>
          <p:nvPr/>
        </p:nvSpPr>
        <p:spPr>
          <a:xfrm>
            <a:off x="255588" y="2133600"/>
            <a:ext cx="2516187" cy="215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4" name="Oval 13"/>
          <p:cNvSpPr/>
          <p:nvPr/>
        </p:nvSpPr>
        <p:spPr>
          <a:xfrm>
            <a:off x="2549525" y="2120900"/>
            <a:ext cx="211138" cy="22860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20" name="Group 19"/>
          <p:cNvGrpSpPr>
            <a:grpSpLocks/>
          </p:cNvGrpSpPr>
          <p:nvPr/>
        </p:nvGrpSpPr>
        <p:grpSpPr bwMode="auto">
          <a:xfrm>
            <a:off x="161925" y="1847850"/>
            <a:ext cx="6497638" cy="4329113"/>
            <a:chOff x="162597" y="1847716"/>
            <a:chExt cx="6497635" cy="4329339"/>
          </a:xfrm>
        </p:grpSpPr>
        <p:pic>
          <p:nvPicPr>
            <p:cNvPr id="31756" name="Picture 17"/>
            <p:cNvPicPr>
              <a:picLocks noChangeAspect="1"/>
            </p:cNvPicPr>
            <p:nvPr/>
          </p:nvPicPr>
          <p:blipFill>
            <a:blip r:embed="rId5"/>
            <a:srcRect/>
            <a:stretch>
              <a:fillRect/>
            </a:stretch>
          </p:blipFill>
          <p:spPr bwMode="auto">
            <a:xfrm>
              <a:off x="162597" y="1847716"/>
              <a:ext cx="6497635" cy="4329339"/>
            </a:xfrm>
            <a:prstGeom prst="rect">
              <a:avLst/>
            </a:prstGeom>
            <a:noFill/>
            <a:ln w="9525">
              <a:noFill/>
              <a:miter lim="800000"/>
              <a:headEnd/>
              <a:tailEnd/>
            </a:ln>
          </p:spPr>
        </p:pic>
        <p:sp>
          <p:nvSpPr>
            <p:cNvPr id="19" name="Rectangle 18"/>
            <p:cNvSpPr/>
            <p:nvPr/>
          </p:nvSpPr>
          <p:spPr>
            <a:xfrm>
              <a:off x="484860" y="2349392"/>
              <a:ext cx="2322511" cy="173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5" grpId="0" animBg="1"/>
      <p:bldP spid="6" grpId="0" animBg="1"/>
      <p:bldP spid="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88" y="377825"/>
            <a:ext cx="7058025" cy="1004888"/>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dirty="0">
                <a:solidFill>
                  <a:schemeClr val="tx1">
                    <a:lumMod val="85000"/>
                    <a:lumOff val="15000"/>
                  </a:schemeClr>
                </a:solidFill>
              </a:rPr>
              <a:t>video</a:t>
            </a:r>
            <a:r>
              <a:rPr lang="el-GR" b="1" dirty="0">
                <a:solidFill>
                  <a:schemeClr val="tx1">
                    <a:lumMod val="85000"/>
                    <a:lumOff val="15000"/>
                  </a:schemeClr>
                </a:solidFill>
              </a:rPr>
              <a:t> - ψηφιακή βιβλιοθήκη</a:t>
            </a:r>
            <a:endParaRPr lang="el-GR" dirty="0">
              <a:solidFill>
                <a:schemeClr val="tx1">
                  <a:lumMod val="85000"/>
                  <a:lumOff val="15000"/>
                </a:schemeClr>
              </a:solidFill>
            </a:endParaRPr>
          </a:p>
        </p:txBody>
      </p:sp>
      <p:sp>
        <p:nvSpPr>
          <p:cNvPr id="3" name="Content Placeholder 2"/>
          <p:cNvSpPr>
            <a:spLocks noGrp="1"/>
          </p:cNvSpPr>
          <p:nvPr>
            <p:ph idx="1"/>
          </p:nvPr>
        </p:nvSpPr>
        <p:spPr>
          <a:xfrm>
            <a:off x="6443663" y="1493838"/>
            <a:ext cx="2700337" cy="3806825"/>
          </a:xfrm>
        </p:spPr>
        <p:txBody>
          <a:bodyPr/>
          <a:lstStyle/>
          <a:p>
            <a:r>
              <a:rPr lang="el-GR" b="1" smtClean="0"/>
              <a:t>Λειτουργία πλήρους οθόνης</a:t>
            </a:r>
          </a:p>
          <a:p>
            <a:r>
              <a:rPr lang="el-GR" b="1" smtClean="0"/>
              <a:t>Επιλογή γλώσσας</a:t>
            </a:r>
          </a:p>
          <a:p>
            <a:r>
              <a:rPr lang="el-GR" b="1" smtClean="0"/>
              <a:t>Ενσωμάτωση</a:t>
            </a:r>
            <a:r>
              <a:rPr lang="en-US" b="1" smtClean="0"/>
              <a:t>:</a:t>
            </a:r>
            <a:r>
              <a:rPr lang="el-GR" b="1" smtClean="0"/>
              <a:t> αντιγραφή του κώδικα βίντεο σε μορφή </a:t>
            </a:r>
            <a:r>
              <a:rPr lang="en-US" b="1" smtClean="0"/>
              <a:t>html</a:t>
            </a:r>
            <a:r>
              <a:rPr lang="el-GR" b="1" smtClean="0"/>
              <a:t> για να μπορεί να προβληθεί και σε άλλες ιστοσελίδες</a:t>
            </a:r>
          </a:p>
          <a:p>
            <a:endParaRPr lang="el-GR" b="1" smtClean="0"/>
          </a:p>
          <a:p>
            <a:endParaRPr lang="el-GR" b="1" smtClean="0"/>
          </a:p>
        </p:txBody>
      </p:sp>
      <p:pic>
        <p:nvPicPr>
          <p:cNvPr id="32771" name="Picture 5"/>
          <p:cNvPicPr>
            <a:picLocks noChangeAspect="1"/>
          </p:cNvPicPr>
          <p:nvPr/>
        </p:nvPicPr>
        <p:blipFill>
          <a:blip r:embed="rId2"/>
          <a:srcRect/>
          <a:stretch>
            <a:fillRect/>
          </a:stretch>
        </p:blipFill>
        <p:spPr bwMode="auto">
          <a:xfrm>
            <a:off x="31750" y="1493838"/>
            <a:ext cx="6411913" cy="4495800"/>
          </a:xfrm>
          <a:prstGeom prst="rect">
            <a:avLst/>
          </a:prstGeom>
          <a:noFill/>
          <a:ln w="9525">
            <a:noFill/>
            <a:miter lim="800000"/>
            <a:headEnd/>
            <a:tailEnd/>
          </a:ln>
        </p:spPr>
      </p:pic>
      <p:sp>
        <p:nvSpPr>
          <p:cNvPr id="7" name="Rectangle 6"/>
          <p:cNvSpPr/>
          <p:nvPr/>
        </p:nvSpPr>
        <p:spPr>
          <a:xfrm>
            <a:off x="2439988" y="4826000"/>
            <a:ext cx="1844675" cy="360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10" name="Group 9"/>
          <p:cNvGrpSpPr>
            <a:grpSpLocks/>
          </p:cNvGrpSpPr>
          <p:nvPr/>
        </p:nvGrpSpPr>
        <p:grpSpPr bwMode="auto">
          <a:xfrm>
            <a:off x="2439988" y="5319713"/>
            <a:ext cx="2636837" cy="360362"/>
            <a:chOff x="2440334" y="5320257"/>
            <a:chExt cx="2635722" cy="360041"/>
          </a:xfrm>
        </p:grpSpPr>
        <p:sp>
          <p:nvSpPr>
            <p:cNvPr id="8" name="Rectangle 7"/>
            <p:cNvSpPr/>
            <p:nvPr/>
          </p:nvSpPr>
          <p:spPr>
            <a:xfrm>
              <a:off x="2440334" y="5372597"/>
              <a:ext cx="1843895" cy="144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Rectangle 8"/>
            <p:cNvSpPr/>
            <p:nvPr/>
          </p:nvSpPr>
          <p:spPr>
            <a:xfrm>
              <a:off x="4284229" y="5320257"/>
              <a:ext cx="791827"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
        <p:nvSpPr>
          <p:cNvPr id="11" name="Rectangle 10"/>
          <p:cNvSpPr/>
          <p:nvPr/>
        </p:nvSpPr>
        <p:spPr>
          <a:xfrm>
            <a:off x="2439988" y="5545138"/>
            <a:ext cx="1844675" cy="217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61950"/>
            <a:ext cx="7131050" cy="1281113"/>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3794" name="Content Placeholder 2"/>
          <p:cNvSpPr>
            <a:spLocks noGrp="1"/>
          </p:cNvSpPr>
          <p:nvPr>
            <p:ph idx="1"/>
          </p:nvPr>
        </p:nvSpPr>
        <p:spPr>
          <a:xfrm>
            <a:off x="6821488" y="1717675"/>
            <a:ext cx="2352675" cy="4672013"/>
          </a:xfrm>
        </p:spPr>
        <p:txBody>
          <a:bodyPr/>
          <a:lstStyle/>
          <a:p>
            <a:r>
              <a:rPr lang="el-GR" sz="1600" b="1" dirty="0" smtClean="0"/>
              <a:t>Ο διαχειριστής της </a:t>
            </a:r>
            <a:r>
              <a:rPr lang="el-GR" sz="1600" b="1" dirty="0" smtClean="0"/>
              <a:t>πλατφόρμας, </a:t>
            </a:r>
            <a:r>
              <a:rPr lang="el-GR" sz="1600" b="1" dirty="0" smtClean="0"/>
              <a:t>επιπλέον των </a:t>
            </a:r>
            <a:r>
              <a:rPr lang="el-GR" sz="1600" b="1" dirty="0" smtClean="0"/>
              <a:t>βίντεο, </a:t>
            </a:r>
            <a:r>
              <a:rPr lang="el-GR" sz="1600" b="1" dirty="0" smtClean="0"/>
              <a:t>μπορεί να προσθέσει και συνοδευτικό υλικό, όπως εικόνες (.</a:t>
            </a:r>
            <a:r>
              <a:rPr lang="en-US" sz="1600" b="1" dirty="0" smtClean="0"/>
              <a:t>gif, .</a:t>
            </a:r>
            <a:r>
              <a:rPr lang="en-US" sz="1600" b="1" dirty="0" err="1" smtClean="0"/>
              <a:t>png</a:t>
            </a:r>
            <a:r>
              <a:rPr lang="en-US" sz="1600" b="1" dirty="0" smtClean="0"/>
              <a:t>, .jpg)</a:t>
            </a:r>
            <a:r>
              <a:rPr lang="el-GR" sz="1600" b="1" dirty="0" smtClean="0"/>
              <a:t> και </a:t>
            </a:r>
            <a:r>
              <a:rPr lang="en-US" sz="1600" b="1" dirty="0" smtClean="0"/>
              <a:t>pdf </a:t>
            </a:r>
            <a:r>
              <a:rPr lang="el-GR" sz="1600" b="1" dirty="0" smtClean="0"/>
              <a:t>αρχεία</a:t>
            </a:r>
            <a:r>
              <a:rPr lang="en-US" sz="1600" b="1" dirty="0" smtClean="0"/>
              <a:t>,</a:t>
            </a:r>
            <a:r>
              <a:rPr lang="el-GR" sz="1600" b="1" dirty="0" smtClean="0"/>
              <a:t> τα </a:t>
            </a:r>
            <a:r>
              <a:rPr lang="el-GR" sz="1600" b="1" dirty="0" smtClean="0"/>
              <a:t>οποία μπορούν </a:t>
            </a:r>
            <a:r>
              <a:rPr lang="el-GR" sz="1600" b="1" dirty="0" smtClean="0"/>
              <a:t>να συνδεθούν με συγκεκριμένα βίντεο.</a:t>
            </a:r>
          </a:p>
        </p:txBody>
      </p:sp>
      <p:pic>
        <p:nvPicPr>
          <p:cNvPr id="33795" name="Picture 9"/>
          <p:cNvPicPr>
            <a:picLocks noChangeAspect="1"/>
          </p:cNvPicPr>
          <p:nvPr/>
        </p:nvPicPr>
        <p:blipFill>
          <a:blip r:embed="rId2"/>
          <a:srcRect/>
          <a:stretch>
            <a:fillRect/>
          </a:stretch>
        </p:blipFill>
        <p:spPr bwMode="auto">
          <a:xfrm>
            <a:off x="0" y="1612900"/>
            <a:ext cx="6886575" cy="4829175"/>
          </a:xfrm>
          <a:prstGeom prst="rect">
            <a:avLst/>
          </a:prstGeom>
          <a:noFill/>
          <a:ln w="9525">
            <a:noFill/>
            <a:miter lim="800000"/>
            <a:headEnd/>
            <a:tailEnd/>
          </a:ln>
        </p:spPr>
      </p:pic>
      <p:sp>
        <p:nvSpPr>
          <p:cNvPr id="6" name="Rectangle 5"/>
          <p:cNvSpPr/>
          <p:nvPr/>
        </p:nvSpPr>
        <p:spPr>
          <a:xfrm>
            <a:off x="4356100" y="2349500"/>
            <a:ext cx="1439863"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9" name="Picture 8"/>
          <p:cNvPicPr>
            <a:picLocks noChangeAspect="1"/>
          </p:cNvPicPr>
          <p:nvPr/>
        </p:nvPicPr>
        <p:blipFill>
          <a:blip r:embed="rId3"/>
          <a:srcRect/>
          <a:stretch>
            <a:fillRect/>
          </a:stretch>
        </p:blipFill>
        <p:spPr bwMode="auto">
          <a:xfrm>
            <a:off x="317500" y="2617788"/>
            <a:ext cx="6048375" cy="3771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33375"/>
            <a:ext cx="7131050" cy="1279525"/>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4818" name="Content Placeholder 2"/>
          <p:cNvSpPr>
            <a:spLocks noGrp="1"/>
          </p:cNvSpPr>
          <p:nvPr>
            <p:ph idx="1"/>
          </p:nvPr>
        </p:nvSpPr>
        <p:spPr>
          <a:xfrm>
            <a:off x="6684963" y="1700213"/>
            <a:ext cx="2351087" cy="4672012"/>
          </a:xfrm>
        </p:spPr>
        <p:txBody>
          <a:bodyPr/>
          <a:lstStyle/>
          <a:p>
            <a:r>
              <a:rPr lang="el-GR" b="1" dirty="0" smtClean="0"/>
              <a:t>Υπάρχουν διάφοροι τρόποι αναπαραγωγής του υλικού, οι πιο </a:t>
            </a:r>
            <a:r>
              <a:rPr lang="el-GR" b="1" dirty="0" smtClean="0"/>
              <a:t>σημαντικές επιλογές </a:t>
            </a:r>
            <a:r>
              <a:rPr lang="el-GR" b="1" dirty="0" smtClean="0"/>
              <a:t>είναι οι:</a:t>
            </a:r>
            <a:br>
              <a:rPr lang="el-GR" b="1" dirty="0" smtClean="0"/>
            </a:br>
            <a:r>
              <a:rPr lang="el-GR" b="1" dirty="0" smtClean="0"/>
              <a:t>- Επεξεργασία</a:t>
            </a:r>
            <a:br>
              <a:rPr lang="el-GR" b="1" dirty="0" smtClean="0"/>
            </a:br>
            <a:r>
              <a:rPr lang="el-GR" b="1" dirty="0" smtClean="0"/>
              <a:t>- </a:t>
            </a:r>
            <a:r>
              <a:rPr lang="el-GR" b="1" dirty="0" err="1" smtClean="0"/>
              <a:t>Κλιπς</a:t>
            </a:r>
            <a:endParaRPr lang="el-GR" b="1" dirty="0" smtClean="0"/>
          </a:p>
        </p:txBody>
      </p:sp>
      <p:pic>
        <p:nvPicPr>
          <p:cNvPr id="34819" name="Picture 4"/>
          <p:cNvPicPr>
            <a:picLocks noChangeAspect="1"/>
          </p:cNvPicPr>
          <p:nvPr/>
        </p:nvPicPr>
        <p:blipFill>
          <a:blip r:embed="rId2"/>
          <a:srcRect/>
          <a:stretch>
            <a:fillRect/>
          </a:stretch>
        </p:blipFill>
        <p:spPr bwMode="auto">
          <a:xfrm>
            <a:off x="0" y="1577975"/>
            <a:ext cx="6667500" cy="4675188"/>
          </a:xfrm>
          <a:prstGeom prst="rect">
            <a:avLst/>
          </a:prstGeom>
          <a:noFill/>
          <a:ln w="9525">
            <a:noFill/>
            <a:miter lim="800000"/>
            <a:headEnd/>
            <a:tailEnd/>
          </a:ln>
        </p:spPr>
      </p:pic>
      <p:sp>
        <p:nvSpPr>
          <p:cNvPr id="7" name="Rectangle 6"/>
          <p:cNvSpPr/>
          <p:nvPr/>
        </p:nvSpPr>
        <p:spPr>
          <a:xfrm>
            <a:off x="1196975" y="2646363"/>
            <a:ext cx="72072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Rectangle 9"/>
          <p:cNvSpPr/>
          <p:nvPr/>
        </p:nvSpPr>
        <p:spPr>
          <a:xfrm>
            <a:off x="1198563" y="2943225"/>
            <a:ext cx="377825" cy="160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33375"/>
            <a:ext cx="7131050" cy="1279525"/>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5842" name="Content Placeholder 2"/>
          <p:cNvSpPr>
            <a:spLocks noGrp="1"/>
          </p:cNvSpPr>
          <p:nvPr>
            <p:ph idx="1"/>
          </p:nvPr>
        </p:nvSpPr>
        <p:spPr>
          <a:xfrm>
            <a:off x="6443663" y="1700213"/>
            <a:ext cx="2592387" cy="4672012"/>
          </a:xfrm>
        </p:spPr>
        <p:txBody>
          <a:bodyPr/>
          <a:lstStyle/>
          <a:p>
            <a:r>
              <a:rPr lang="el-GR" b="1" dirty="0" smtClean="0"/>
              <a:t>Στην </a:t>
            </a:r>
            <a:r>
              <a:rPr lang="el-GR" b="1" dirty="0" smtClean="0"/>
              <a:t>κατάσταση επεξεργασίας ο διαχειριστής μπορεί να επεξεργαστεί τους υπότιτλους </a:t>
            </a:r>
            <a:r>
              <a:rPr lang="en-US" b="1" dirty="0" smtClean="0"/>
              <a:t>online,</a:t>
            </a:r>
            <a:r>
              <a:rPr lang="el-GR" b="1" dirty="0" smtClean="0"/>
              <a:t> να τους τροποποιήσει, διαγράψει ή να προσθέσει νέους στα </a:t>
            </a:r>
            <a:r>
              <a:rPr lang="el-GR" b="1" dirty="0" smtClean="0"/>
              <a:t>υπάρχοντα </a:t>
            </a:r>
            <a:r>
              <a:rPr lang="el-GR" b="1" dirty="0" err="1" smtClean="0"/>
              <a:t>κλιπς</a:t>
            </a:r>
            <a:r>
              <a:rPr lang="el-GR" b="1" dirty="0" smtClean="0"/>
              <a:t> ή να αλλάξει και τη διάρκεια </a:t>
            </a:r>
          </a:p>
        </p:txBody>
      </p:sp>
      <p:pic>
        <p:nvPicPr>
          <p:cNvPr id="35843" name="Picture 3"/>
          <p:cNvPicPr>
            <a:picLocks noChangeAspect="1"/>
          </p:cNvPicPr>
          <p:nvPr/>
        </p:nvPicPr>
        <p:blipFill>
          <a:blip r:embed="rId2"/>
          <a:srcRect/>
          <a:stretch>
            <a:fillRect/>
          </a:stretch>
        </p:blipFill>
        <p:spPr bwMode="auto">
          <a:xfrm>
            <a:off x="341313" y="1616075"/>
            <a:ext cx="6102350" cy="4910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33375"/>
            <a:ext cx="7131050" cy="1279525"/>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6866" name="Content Placeholder 2"/>
          <p:cNvSpPr>
            <a:spLocks noGrp="1"/>
          </p:cNvSpPr>
          <p:nvPr>
            <p:ph idx="1"/>
          </p:nvPr>
        </p:nvSpPr>
        <p:spPr>
          <a:xfrm>
            <a:off x="6684963" y="1700213"/>
            <a:ext cx="2351087" cy="4672012"/>
          </a:xfrm>
        </p:spPr>
        <p:txBody>
          <a:bodyPr/>
          <a:lstStyle/>
          <a:p>
            <a:r>
              <a:rPr lang="el-GR" b="1" smtClean="0"/>
              <a:t>Στην κατάσταση ‘Κλιπς’</a:t>
            </a:r>
            <a:r>
              <a:rPr lang="en-US" b="1" smtClean="0"/>
              <a:t> </a:t>
            </a:r>
            <a:r>
              <a:rPr lang="el-GR" b="1" smtClean="0"/>
              <a:t>είναι ορατά όλα τα κλιπς του βίντεο. Σαν κλιπ θεωρείται κάθε κομμάτι του βίντεο που έχει ξεχωριστούς υπότιτλους. Το κάθε κλιπ μπορεί να αναπαραχθεί ξεχωριστά.</a:t>
            </a:r>
          </a:p>
        </p:txBody>
      </p:sp>
      <p:pic>
        <p:nvPicPr>
          <p:cNvPr id="36867" name="Picture 3"/>
          <p:cNvPicPr>
            <a:picLocks noChangeAspect="1"/>
          </p:cNvPicPr>
          <p:nvPr/>
        </p:nvPicPr>
        <p:blipFill>
          <a:blip r:embed="rId2"/>
          <a:srcRect/>
          <a:stretch>
            <a:fillRect/>
          </a:stretch>
        </p:blipFill>
        <p:spPr bwMode="auto">
          <a:xfrm>
            <a:off x="0" y="1600200"/>
            <a:ext cx="6588125" cy="45862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33375"/>
            <a:ext cx="7131050" cy="1279525"/>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 name="Content Placeholder 2"/>
          <p:cNvSpPr>
            <a:spLocks noGrp="1"/>
          </p:cNvSpPr>
          <p:nvPr>
            <p:ph idx="1"/>
          </p:nvPr>
        </p:nvSpPr>
        <p:spPr>
          <a:xfrm>
            <a:off x="6684963" y="1700213"/>
            <a:ext cx="2351087" cy="4672012"/>
          </a:xfrm>
        </p:spPr>
        <p:txBody>
          <a:bodyPr/>
          <a:lstStyle/>
          <a:p>
            <a:r>
              <a:rPr lang="el-GR" b="1" smtClean="0"/>
              <a:t>Δυνατότητα αναζήτησης μέσα στη ψηφιακή βιβλιοθήκη με χρήση διάφορων φίλτρων.</a:t>
            </a:r>
          </a:p>
          <a:p>
            <a:r>
              <a:rPr lang="el-GR" b="1" smtClean="0"/>
              <a:t>Με τη χρήση του φίλτρου ‘Υπότιτλοι’ είναι δυνατή η εύρεση λέξεων ή φράσεων ανάμεσα σε όλα τα βίντεος της ψηφιακής βιβλιοθήκης.</a:t>
            </a:r>
          </a:p>
        </p:txBody>
      </p:sp>
      <p:pic>
        <p:nvPicPr>
          <p:cNvPr id="37891" name="Picture 4"/>
          <p:cNvPicPr>
            <a:picLocks noChangeAspect="1"/>
          </p:cNvPicPr>
          <p:nvPr/>
        </p:nvPicPr>
        <p:blipFill>
          <a:blip r:embed="rId2"/>
          <a:srcRect/>
          <a:stretch>
            <a:fillRect/>
          </a:stretch>
        </p:blipFill>
        <p:spPr bwMode="auto">
          <a:xfrm>
            <a:off x="11113" y="1700213"/>
            <a:ext cx="6673850" cy="4527550"/>
          </a:xfrm>
          <a:prstGeom prst="rect">
            <a:avLst/>
          </a:prstGeom>
          <a:noFill/>
          <a:ln w="9525">
            <a:noFill/>
            <a:miter lim="800000"/>
            <a:headEnd/>
            <a:tailEnd/>
          </a:ln>
        </p:spPr>
      </p:pic>
      <p:sp>
        <p:nvSpPr>
          <p:cNvPr id="6" name="Rectangle 5"/>
          <p:cNvSpPr/>
          <p:nvPr/>
        </p:nvSpPr>
        <p:spPr>
          <a:xfrm>
            <a:off x="3492500" y="4005263"/>
            <a:ext cx="1008063"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44688" y="260350"/>
            <a:ext cx="6589712" cy="865188"/>
          </a:xfrm>
        </p:spPr>
        <p:txBody>
          <a:bodyPr/>
          <a:lstStyle/>
          <a:p>
            <a:r>
              <a:rPr lang="el-GR" b="1" smtClean="0"/>
              <a:t>Εισαγωγή</a:t>
            </a:r>
            <a:endParaRPr lang="el-GR" smtClean="0"/>
          </a:p>
        </p:txBody>
      </p:sp>
      <p:sp>
        <p:nvSpPr>
          <p:cNvPr id="3" name="Content Placeholder 2"/>
          <p:cNvSpPr>
            <a:spLocks noGrp="1"/>
          </p:cNvSpPr>
          <p:nvPr>
            <p:ph idx="1"/>
          </p:nvPr>
        </p:nvSpPr>
        <p:spPr>
          <a:xfrm>
            <a:off x="395288" y="908050"/>
            <a:ext cx="8748712" cy="5761038"/>
          </a:xfrm>
        </p:spPr>
        <p:txBody>
          <a:bodyPr/>
          <a:lstStyle/>
          <a:p>
            <a:pPr algn="just"/>
            <a:r>
              <a:rPr lang="el-GR" sz="2000" b="1" dirty="0" smtClean="0"/>
              <a:t>Οι σύγχρονες εκπαιδευτικές προσεγγίσεις βασίζονται στις αρχές της ενταξιακής εκπαίδευσης που προωθεί τις ίσες ευκαιρίες μάθησης και συμμετοχής για όλους τους μαθητές συμπεριλαμβανομένων και των αναπήρων (</a:t>
            </a:r>
            <a:r>
              <a:rPr lang="el-GR" sz="2000" b="1" dirty="0" err="1" smtClean="0"/>
              <a:t>Booth</a:t>
            </a:r>
            <a:r>
              <a:rPr lang="el-GR" sz="2000" b="1" dirty="0" smtClean="0"/>
              <a:t> </a:t>
            </a:r>
            <a:r>
              <a:rPr lang="el-GR" sz="2000" b="1" dirty="0" err="1" smtClean="0"/>
              <a:t>et</a:t>
            </a:r>
            <a:r>
              <a:rPr lang="el-GR" sz="2000" b="1" dirty="0" smtClean="0"/>
              <a:t> </a:t>
            </a:r>
            <a:r>
              <a:rPr lang="el-GR" sz="2000" b="1" dirty="0" err="1" smtClean="0"/>
              <a:t>al</a:t>
            </a:r>
            <a:r>
              <a:rPr lang="el-GR" sz="2000" b="1" dirty="0" smtClean="0"/>
              <a:t>, 2000∙ UNESCO, 2007). </a:t>
            </a:r>
          </a:p>
          <a:p>
            <a:pPr algn="just"/>
            <a:r>
              <a:rPr lang="el-GR" sz="2000" b="1" dirty="0" smtClean="0"/>
              <a:t>Αυτό απαιτεί προσαρμογές και διαφοροποιήσεις με βάση τις εκπαιδευτικές ανάγκες και το μαθησιακό προφίλ του κάθε μαθητή.</a:t>
            </a:r>
          </a:p>
          <a:p>
            <a:pPr algn="just"/>
            <a:r>
              <a:rPr lang="el-GR" sz="2000" b="1" dirty="0" smtClean="0"/>
              <a:t>Η ραγδαία ανάπτυξη των Τεχνολογιών της Πληροφορίας και των Επικοινωνιών (ΤΠΕ) έχει επηρεάσει σημαντικά και το χώρο της Εκπαίδευσης προσδίδοντας μια νέα διάσταση στη μαθησιακή διαδικασία γενικότερα και ειδικότερα στην εκπαίδευση μαθητών με αναπηρίες ή και ειδικές εκπαιδευτικές ανάγκες.   </a:t>
            </a:r>
          </a:p>
          <a:p>
            <a:pPr algn="just"/>
            <a:r>
              <a:rPr lang="el-GR" sz="2000" b="1" dirty="0" smtClean="0"/>
              <a:t>Για κάποιους μαθητές με αναπηρίες ή ειδικές εκπαιδευτικές ανάγκες, μια τεχνολογική λύση </a:t>
            </a:r>
            <a:r>
              <a:rPr lang="el-GR" sz="2000" b="1" dirty="0" smtClean="0"/>
              <a:t>μπορεί να είναι </a:t>
            </a:r>
            <a:r>
              <a:rPr lang="el-GR" sz="2000" b="1" dirty="0" smtClean="0"/>
              <a:t>ο μόνος τρόπος για να </a:t>
            </a:r>
            <a:r>
              <a:rPr lang="el-GR" sz="2000" b="1" dirty="0" smtClean="0"/>
              <a:t>έχουν πρόσβαση στη γνώση ή </a:t>
            </a:r>
            <a:r>
              <a:rPr lang="el-GR" sz="2000" b="1" dirty="0" smtClean="0"/>
              <a:t>να κάνουν γνωστές  τις γνώσεις, τις ανάγκες, τις απόψεις και τις πεποιθήσεις τους (</a:t>
            </a:r>
            <a:r>
              <a:rPr lang="en-GB" sz="2000" b="1" dirty="0" smtClean="0"/>
              <a:t>Burnett</a:t>
            </a:r>
            <a:r>
              <a:rPr lang="el-GR" sz="2000" b="1" dirty="0" smtClean="0"/>
              <a:t>, 2010∙ </a:t>
            </a:r>
            <a:r>
              <a:rPr lang="en-US" sz="2000" b="1" dirty="0" err="1" smtClean="0"/>
              <a:t>Kourbetis</a:t>
            </a:r>
            <a:r>
              <a:rPr lang="el-GR" sz="2000" b="1" dirty="0" smtClean="0"/>
              <a:t>, 2013∙ </a:t>
            </a:r>
            <a:r>
              <a:rPr lang="en-US" sz="2000" b="1" dirty="0" smtClean="0"/>
              <a:t>IITE</a:t>
            </a:r>
            <a:r>
              <a:rPr lang="el-GR" sz="2000" b="1" dirty="0" smtClean="0"/>
              <a:t>, 2006).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3000"/>
                                        <p:tgtEl>
                                          <p:spTgt spid="3">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33375"/>
            <a:ext cx="7131050" cy="1279525"/>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 name="Content Placeholder 2"/>
          <p:cNvSpPr>
            <a:spLocks noGrp="1"/>
          </p:cNvSpPr>
          <p:nvPr>
            <p:ph idx="1"/>
          </p:nvPr>
        </p:nvSpPr>
        <p:spPr>
          <a:xfrm>
            <a:off x="6684963" y="1700213"/>
            <a:ext cx="2351087" cy="5097462"/>
          </a:xfrm>
        </p:spPr>
        <p:txBody>
          <a:bodyPr/>
          <a:lstStyle/>
          <a:p>
            <a:r>
              <a:rPr lang="el-GR" sz="1600" b="1" smtClean="0"/>
              <a:t>π.χ. αναζητώντας τη λέξη ‘δέντρο’ εμφανίζονται όλα τα βίντεο που την περιλαμβάνουν.</a:t>
            </a:r>
          </a:p>
          <a:p>
            <a:r>
              <a:rPr lang="el-GR" sz="1600" b="1" smtClean="0"/>
              <a:t>Κάνοντας διπλό κλικ σε ένα βίντεο, η λέξη που είχε αναζητηθεί εμφανίζεται έντονα στους υπότιτλους, καθώς επίσης και στη χρονοσειρά του βίντεο. Με κλικ πάνω στη χρονοσειρά το βίντεο μετακινείται στην αντίστοιχη θέση.</a:t>
            </a:r>
          </a:p>
          <a:p>
            <a:endParaRPr lang="el-GR" sz="1600" b="1" smtClean="0"/>
          </a:p>
        </p:txBody>
      </p:sp>
      <p:pic>
        <p:nvPicPr>
          <p:cNvPr id="38915" name="Picture 3"/>
          <p:cNvPicPr>
            <a:picLocks noChangeAspect="1"/>
          </p:cNvPicPr>
          <p:nvPr/>
        </p:nvPicPr>
        <p:blipFill>
          <a:blip r:embed="rId2"/>
          <a:srcRect/>
          <a:stretch>
            <a:fillRect/>
          </a:stretch>
        </p:blipFill>
        <p:spPr bwMode="auto">
          <a:xfrm>
            <a:off x="-22225" y="1612900"/>
            <a:ext cx="6707188" cy="3903663"/>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0" y="1612900"/>
            <a:ext cx="6684963" cy="3903663"/>
          </a:xfrm>
          <a:prstGeom prst="rect">
            <a:avLst/>
          </a:prstGeom>
          <a:noFill/>
          <a:ln w="9525">
            <a:noFill/>
            <a:miter lim="800000"/>
            <a:headEnd/>
            <a:tailEnd/>
          </a:ln>
        </p:spPr>
      </p:pic>
      <p:sp>
        <p:nvSpPr>
          <p:cNvPr id="8" name="Rectangle 7"/>
          <p:cNvSpPr/>
          <p:nvPr/>
        </p:nvSpPr>
        <p:spPr>
          <a:xfrm>
            <a:off x="4427538" y="2881313"/>
            <a:ext cx="360362" cy="174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Rectangle 8"/>
          <p:cNvSpPr/>
          <p:nvPr/>
        </p:nvSpPr>
        <p:spPr>
          <a:xfrm>
            <a:off x="4440238" y="4632325"/>
            <a:ext cx="360362" cy="174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cxnSp>
        <p:nvCxnSpPr>
          <p:cNvPr id="11" name="Straight Arrow Connector 10"/>
          <p:cNvCxnSpPr/>
          <p:nvPr/>
        </p:nvCxnSpPr>
        <p:spPr>
          <a:xfrm>
            <a:off x="1547813" y="4806950"/>
            <a:ext cx="287337" cy="27781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79613" y="4719638"/>
            <a:ext cx="144462" cy="3651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68538" y="4902200"/>
            <a:ext cx="142875" cy="18256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57513" y="4902200"/>
            <a:ext cx="215900" cy="18256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33375"/>
            <a:ext cx="7131050" cy="1279525"/>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 name="Content Placeholder 2"/>
          <p:cNvSpPr>
            <a:spLocks noGrp="1"/>
          </p:cNvSpPr>
          <p:nvPr>
            <p:ph idx="1"/>
          </p:nvPr>
        </p:nvSpPr>
        <p:spPr>
          <a:xfrm>
            <a:off x="6684963" y="1700213"/>
            <a:ext cx="2351087" cy="5097462"/>
          </a:xfrm>
        </p:spPr>
        <p:txBody>
          <a:bodyPr/>
          <a:lstStyle/>
          <a:p>
            <a:r>
              <a:rPr lang="el-GR" b="1" smtClean="0"/>
              <a:t>Αν επιστρέψουμε στη σελίδα με τα βίντεο που περιλαμβάνουν τη λέξη δέντρο είναι δυνατό να δούμε τα αποτελέσματα με επιπλέον τρόπους, όπως με:</a:t>
            </a:r>
          </a:p>
          <a:p>
            <a:r>
              <a:rPr lang="el-GR" b="1" smtClean="0"/>
              <a:t>Με Κλιπς</a:t>
            </a:r>
          </a:p>
          <a:p>
            <a:r>
              <a:rPr lang="el-GR" b="1" smtClean="0"/>
              <a:t>Σαν Κλιπς</a:t>
            </a:r>
          </a:p>
        </p:txBody>
      </p:sp>
      <p:sp>
        <p:nvSpPr>
          <p:cNvPr id="9" name="Rectangle 8"/>
          <p:cNvSpPr/>
          <p:nvPr/>
        </p:nvSpPr>
        <p:spPr>
          <a:xfrm>
            <a:off x="4440238" y="4632325"/>
            <a:ext cx="360362" cy="174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39940" name="Picture 4"/>
          <p:cNvPicPr>
            <a:picLocks noChangeAspect="1"/>
          </p:cNvPicPr>
          <p:nvPr/>
        </p:nvPicPr>
        <p:blipFill>
          <a:blip r:embed="rId2"/>
          <a:srcRect/>
          <a:stretch>
            <a:fillRect/>
          </a:stretch>
        </p:blipFill>
        <p:spPr bwMode="auto">
          <a:xfrm>
            <a:off x="0" y="1484313"/>
            <a:ext cx="6610350" cy="4249737"/>
          </a:xfrm>
          <a:prstGeom prst="rect">
            <a:avLst/>
          </a:prstGeom>
          <a:noFill/>
          <a:ln w="9525">
            <a:noFill/>
            <a:miter lim="800000"/>
            <a:headEnd/>
            <a:tailEnd/>
          </a:ln>
        </p:spPr>
      </p:pic>
      <p:sp>
        <p:nvSpPr>
          <p:cNvPr id="6" name="Rectangle 5"/>
          <p:cNvSpPr/>
          <p:nvPr/>
        </p:nvSpPr>
        <p:spPr>
          <a:xfrm>
            <a:off x="250825" y="2768600"/>
            <a:ext cx="50482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Rectangle 9"/>
          <p:cNvSpPr/>
          <p:nvPr/>
        </p:nvSpPr>
        <p:spPr>
          <a:xfrm>
            <a:off x="250825" y="2911475"/>
            <a:ext cx="504825" cy="157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9" grpId="0" animBg="1"/>
      <p:bldP spid="6"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333375"/>
            <a:ext cx="7131050" cy="1279525"/>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a:solidFill>
                  <a:schemeClr val="tx1">
                    <a:lumMod val="85000"/>
                    <a:lumOff val="15000"/>
                  </a:schemeClr>
                </a:solidFill>
              </a:rPr>
              <a:t>video</a:t>
            </a:r>
            <a:r>
              <a:rPr lang="el-GR" b="1">
                <a:solidFill>
                  <a:schemeClr val="tx1">
                    <a:lumMod val="85000"/>
                    <a:lumOff val="15000"/>
                  </a:schemeClr>
                </a:solidFill>
              </a:rPr>
              <a:t> - ψηφιακή βιβλιοθήκη</a:t>
            </a:r>
            <a:endParaRPr lang="el-GR">
              <a:solidFill>
                <a:schemeClr val="tx1">
                  <a:lumMod val="85000"/>
                  <a:lumOff val="15000"/>
                </a:schemeClr>
              </a:solidFill>
            </a:endParaRPr>
          </a:p>
        </p:txBody>
      </p:sp>
      <p:sp>
        <p:nvSpPr>
          <p:cNvPr id="3" name="Content Placeholder 2"/>
          <p:cNvSpPr>
            <a:spLocks noGrp="1"/>
          </p:cNvSpPr>
          <p:nvPr>
            <p:ph idx="1"/>
          </p:nvPr>
        </p:nvSpPr>
        <p:spPr>
          <a:xfrm>
            <a:off x="5634038" y="1573213"/>
            <a:ext cx="3330575" cy="5095875"/>
          </a:xfrm>
        </p:spPr>
        <p:txBody>
          <a:bodyPr/>
          <a:lstStyle/>
          <a:p>
            <a:r>
              <a:rPr lang="el-GR" b="1" smtClean="0"/>
              <a:t>Στην κατάσταση ‘Με κλιπς’ εμφανίζονται τα βίντεος που περιλαμβάνουν τη λέξη ‘δέντρο’ και δίπλα τα αντίστοιχα κλιπς με υπότιλους στα οποία συναντάται η λέξη.</a:t>
            </a:r>
          </a:p>
          <a:p>
            <a:r>
              <a:rPr lang="el-GR" b="1" smtClean="0"/>
              <a:t>Στην κατάσταση ‘Σαν κλιπς’ εμφανίζονται όλα τα κλιπς με τους υπότιτλους, απ’όλα τα βίντεος της ψηφιακής βιβλιοθήκης στην οποία εμφανίζεται η λέξη.</a:t>
            </a:r>
          </a:p>
        </p:txBody>
      </p:sp>
      <p:pic>
        <p:nvPicPr>
          <p:cNvPr id="40963" name="Picture 3"/>
          <p:cNvPicPr>
            <a:picLocks noChangeAspect="1"/>
          </p:cNvPicPr>
          <p:nvPr/>
        </p:nvPicPr>
        <p:blipFill>
          <a:blip r:embed="rId2"/>
          <a:srcRect/>
          <a:stretch>
            <a:fillRect/>
          </a:stretch>
        </p:blipFill>
        <p:spPr bwMode="auto">
          <a:xfrm>
            <a:off x="179388" y="1412875"/>
            <a:ext cx="5127625" cy="5468938"/>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200025" y="1412875"/>
            <a:ext cx="5127625" cy="54689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682750" y="492125"/>
            <a:ext cx="7131050" cy="849313"/>
          </a:xfrm>
        </p:spPr>
        <p:txBody>
          <a:bodyPr/>
          <a:lstStyle/>
          <a:p>
            <a:r>
              <a:rPr lang="el-GR" b="1" smtClean="0"/>
              <a:t>Συμπεράσματα</a:t>
            </a:r>
            <a:endParaRPr lang="el-GR" smtClean="0"/>
          </a:p>
        </p:txBody>
      </p:sp>
      <p:sp>
        <p:nvSpPr>
          <p:cNvPr id="3" name="Content Placeholder 2"/>
          <p:cNvSpPr>
            <a:spLocks noGrp="1"/>
          </p:cNvSpPr>
          <p:nvPr>
            <p:ph idx="1"/>
          </p:nvPr>
        </p:nvSpPr>
        <p:spPr>
          <a:xfrm>
            <a:off x="611188" y="1557338"/>
            <a:ext cx="8202612" cy="5097462"/>
          </a:xfrm>
        </p:spPr>
        <p:txBody>
          <a:bodyPr>
            <a:normAutofit/>
          </a:bodyPr>
          <a:lstStyle/>
          <a:p>
            <a:pPr>
              <a:lnSpc>
                <a:spcPct val="90000"/>
              </a:lnSpc>
            </a:pPr>
            <a:r>
              <a:rPr lang="el-GR" sz="1900" b="1" smtClean="0"/>
              <a:t>Συμβολή στην προώθηση της προσβασιμότητας στην εκπαίδευση και κατά συνέπεια στην ελαχιστοποίηση των εμποδίων στη μάθηση των κωφών μαθητών.</a:t>
            </a:r>
          </a:p>
          <a:p>
            <a:pPr>
              <a:lnSpc>
                <a:spcPct val="90000"/>
              </a:lnSpc>
            </a:pPr>
            <a:r>
              <a:rPr lang="el-GR" sz="1900" b="1" smtClean="0"/>
              <a:t>Αφορά όχι μόνο μαθητές, αλλά και γονείς, εκπαιδευτικούς και γενικά όλους τους ενδιαφερόμενους.</a:t>
            </a:r>
          </a:p>
          <a:p>
            <a:pPr>
              <a:lnSpc>
                <a:spcPct val="90000"/>
              </a:lnSpc>
            </a:pPr>
            <a:r>
              <a:rPr lang="el-GR" sz="1900" b="1" smtClean="0"/>
              <a:t>Ευρεία χρήση της εφαρμογής και εξέλιξής της που την καθιστά βιώσιμη.</a:t>
            </a:r>
          </a:p>
          <a:p>
            <a:pPr>
              <a:lnSpc>
                <a:spcPct val="90000"/>
              </a:lnSpc>
            </a:pPr>
            <a:r>
              <a:rPr lang="el-GR" sz="1900" b="1" smtClean="0"/>
              <a:t>Είναι προσβάσιμη από όλους.</a:t>
            </a:r>
          </a:p>
          <a:p>
            <a:pPr>
              <a:lnSpc>
                <a:spcPct val="90000"/>
              </a:lnSpc>
            </a:pPr>
            <a:r>
              <a:rPr lang="el-GR" sz="1900" b="1" smtClean="0"/>
              <a:t>Στηρίζεται σε ελεύθερο λογισμικό.</a:t>
            </a:r>
          </a:p>
          <a:p>
            <a:pPr>
              <a:lnSpc>
                <a:spcPct val="90000"/>
              </a:lnSpc>
            </a:pPr>
            <a:r>
              <a:rPr lang="el-GR" sz="1900" b="1" smtClean="0"/>
              <a:t>Λειτουργεί ως αποθετήριο για τη συγκέντρωση και επεξεργασία νέων δεδομένων, όπως </a:t>
            </a:r>
            <a:r>
              <a:rPr lang="en-US" sz="1900" b="1" smtClean="0"/>
              <a:t>videos</a:t>
            </a:r>
            <a:r>
              <a:rPr lang="el-GR" sz="1900" b="1" smtClean="0"/>
              <a:t> και εγγράφων. Το αποθετήριο είναι τοπικό (π.χ. δεν φιλοξενείται στο Υ</a:t>
            </a:r>
            <a:r>
              <a:rPr lang="en-US" sz="1900" b="1" smtClean="0"/>
              <a:t>ou</a:t>
            </a:r>
            <a:r>
              <a:rPr lang="el-GR" sz="1900" b="1" smtClean="0"/>
              <a:t>Τ</a:t>
            </a:r>
            <a:r>
              <a:rPr lang="en-US" sz="1900" b="1" smtClean="0"/>
              <a:t>ube</a:t>
            </a:r>
            <a:r>
              <a:rPr lang="el-GR" sz="1900" b="1" smtClean="0"/>
              <a:t>)</a:t>
            </a:r>
            <a:r>
              <a:rPr lang="en-US" sz="1900" b="1" smtClean="0"/>
              <a:t> </a:t>
            </a:r>
            <a:r>
              <a:rPr lang="el-GR" sz="1900" b="1" smtClean="0"/>
              <a:t>και μπορεί εύκολα να μεταφερθεί.</a:t>
            </a:r>
          </a:p>
          <a:p>
            <a:pPr>
              <a:lnSpc>
                <a:spcPct val="90000"/>
              </a:lnSpc>
            </a:pPr>
            <a:r>
              <a:rPr lang="el-GR" sz="1900" b="1" smtClean="0"/>
              <a:t>Όλη η εφαρμογή με το υλικό μπορεί να μεταφερθεί και να εγκατασταθεί και σε σχολικές μονάδες χωρίς </a:t>
            </a:r>
            <a:r>
              <a:rPr lang="en-US" sz="1900" b="1" smtClean="0"/>
              <a:t>internet</a:t>
            </a:r>
            <a:r>
              <a:rPr lang="el-GR" sz="1900" b="1" smtClean="0"/>
              <a:t>, σε τοπικό επίπεδο (προϋποθέτει μια ελάχιστη υπολογιστική ισχύ).</a:t>
            </a:r>
          </a:p>
          <a:p>
            <a:pPr>
              <a:lnSpc>
                <a:spcPct val="90000"/>
              </a:lnSpc>
            </a:pPr>
            <a:endParaRPr lang="el-GR" sz="1900" b="1"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349375" y="561975"/>
            <a:ext cx="6588125" cy="1281113"/>
          </a:xfrm>
        </p:spPr>
        <p:txBody>
          <a:bodyPr/>
          <a:lstStyle/>
          <a:p>
            <a:pPr algn="ctr"/>
            <a:r>
              <a:rPr lang="el-GR" b="1" smtClean="0"/>
              <a:t>Ευχαριστούμε</a:t>
            </a:r>
          </a:p>
        </p:txBody>
      </p:sp>
      <p:pic>
        <p:nvPicPr>
          <p:cNvPr id="43010" name="Picture 2"/>
          <p:cNvPicPr>
            <a:picLocks noGrp="1" noChangeAspect="1" noChangeArrowheads="1"/>
          </p:cNvPicPr>
          <p:nvPr>
            <p:ph idx="1"/>
          </p:nvPr>
        </p:nvPicPr>
        <p:blipFill>
          <a:blip r:embed="rId3"/>
          <a:srcRect/>
          <a:stretch>
            <a:fillRect/>
          </a:stretch>
        </p:blipFill>
        <p:spPr>
          <a:xfrm>
            <a:off x="3729038" y="1566863"/>
            <a:ext cx="1828800" cy="2352675"/>
          </a:xfrm>
        </p:spPr>
      </p:pic>
      <p:sp>
        <p:nvSpPr>
          <p:cNvPr id="43011" name="5 - Ορθογώνιο"/>
          <p:cNvSpPr>
            <a:spLocks noChangeArrowheads="1"/>
          </p:cNvSpPr>
          <p:nvPr/>
        </p:nvSpPr>
        <p:spPr bwMode="auto">
          <a:xfrm>
            <a:off x="2795588" y="4308475"/>
            <a:ext cx="3703637" cy="1477963"/>
          </a:xfrm>
          <a:prstGeom prst="rect">
            <a:avLst/>
          </a:prstGeom>
          <a:noFill/>
          <a:ln w="9525">
            <a:noFill/>
            <a:miter lim="800000"/>
            <a:headEnd/>
            <a:tailEnd/>
          </a:ln>
        </p:spPr>
        <p:txBody>
          <a:bodyPr wrap="none">
            <a:spAutoFit/>
          </a:bodyPr>
          <a:lstStyle/>
          <a:p>
            <a:pPr algn="ctr"/>
            <a:r>
              <a:rPr lang="en-GB" sz="2400" b="1" dirty="0">
                <a:latin typeface="Century Gothic" pitchFamily="34" charset="0"/>
                <a:hlinkClick r:id="rId4"/>
              </a:rPr>
              <a:t>kboukouras@iep.edu.gr</a:t>
            </a:r>
            <a:r>
              <a:rPr lang="el-GR" sz="2400" b="1" dirty="0">
                <a:latin typeface="Century Gothic" pitchFamily="34" charset="0"/>
              </a:rPr>
              <a:t/>
            </a:r>
            <a:br>
              <a:rPr lang="el-GR" sz="2400" b="1" dirty="0">
                <a:latin typeface="Century Gothic" pitchFamily="34" charset="0"/>
              </a:rPr>
            </a:br>
            <a:r>
              <a:rPr lang="en-US" sz="2400" b="1" u="sng" dirty="0" err="1">
                <a:latin typeface="Century Gothic" pitchFamily="34" charset="0"/>
                <a:hlinkClick r:id="rId5"/>
              </a:rPr>
              <a:t>gelm</a:t>
            </a:r>
            <a:r>
              <a:rPr lang="el-GR" sz="2400" b="1" u="sng" dirty="0">
                <a:latin typeface="Century Gothic" pitchFamily="34" charset="0"/>
                <a:hlinkClick r:id="rId5"/>
              </a:rPr>
              <a:t>@</a:t>
            </a:r>
            <a:r>
              <a:rPr lang="en-US" sz="2400" b="1" u="sng" dirty="0" err="1">
                <a:latin typeface="Century Gothic" pitchFamily="34" charset="0"/>
                <a:hlinkClick r:id="rId5"/>
              </a:rPr>
              <a:t>iep</a:t>
            </a:r>
            <a:r>
              <a:rPr lang="el-GR" sz="2400" b="1" u="sng" dirty="0">
                <a:latin typeface="Century Gothic" pitchFamily="34" charset="0"/>
                <a:hlinkClick r:id="rId5"/>
              </a:rPr>
              <a:t>.</a:t>
            </a:r>
            <a:r>
              <a:rPr lang="en-US" sz="2400" b="1" u="sng" dirty="0" err="1">
                <a:latin typeface="Century Gothic" pitchFamily="34" charset="0"/>
                <a:hlinkClick r:id="rId5"/>
              </a:rPr>
              <a:t>edu</a:t>
            </a:r>
            <a:r>
              <a:rPr lang="el-GR" sz="2400" b="1" u="sng" dirty="0">
                <a:latin typeface="Century Gothic" pitchFamily="34" charset="0"/>
                <a:hlinkClick r:id="rId5"/>
              </a:rPr>
              <a:t>.</a:t>
            </a:r>
            <a:r>
              <a:rPr lang="en-US" sz="2400" b="1" u="sng" dirty="0">
                <a:latin typeface="Century Gothic" pitchFamily="34" charset="0"/>
                <a:hlinkClick r:id="rId5"/>
              </a:rPr>
              <a:t>gr</a:t>
            </a:r>
            <a:endParaRPr lang="en-GB" sz="2400" b="1" dirty="0">
              <a:latin typeface="Century Gothic" pitchFamily="34" charset="0"/>
            </a:endParaRPr>
          </a:p>
          <a:p>
            <a:pPr algn="ctr"/>
            <a:r>
              <a:rPr lang="en-US" sz="2400" b="1" u="sng" dirty="0">
                <a:latin typeface="Century Gothic" pitchFamily="34" charset="0"/>
                <a:hlinkClick r:id="rId6"/>
              </a:rPr>
              <a:t>vk@iep.edu.gr</a:t>
            </a:r>
            <a:endParaRPr lang="en-US" sz="2400" b="1" u="sng" dirty="0">
              <a:latin typeface="Century Gothic" pitchFamily="34" charset="0"/>
            </a:endParaRPr>
          </a:p>
          <a:p>
            <a:pPr algn="ctr"/>
            <a:r>
              <a:rPr lang="en-GB" b="1" dirty="0">
                <a:latin typeface="Century Gothic" pitchFamily="34" charset="0"/>
              </a:rPr>
              <a:t> </a:t>
            </a:r>
            <a:endParaRPr lang="el-GR" b="1" dirty="0">
              <a:latin typeface="Century Gothic" pitchFamily="34" charset="0"/>
            </a:endParaRPr>
          </a:p>
        </p:txBody>
      </p:sp>
      <p:pic>
        <p:nvPicPr>
          <p:cNvPr id="43012" name="Picture 6"/>
          <p:cNvPicPr>
            <a:picLocks noChangeAspect="1"/>
          </p:cNvPicPr>
          <p:nvPr/>
        </p:nvPicPr>
        <p:blipFill>
          <a:blip r:embed="rId7"/>
          <a:srcRect/>
          <a:stretch>
            <a:fillRect/>
          </a:stretch>
        </p:blipFill>
        <p:spPr bwMode="auto">
          <a:xfrm>
            <a:off x="0" y="5865813"/>
            <a:ext cx="4140200" cy="1039812"/>
          </a:xfrm>
          <a:prstGeom prst="rect">
            <a:avLst/>
          </a:prstGeom>
          <a:noFill/>
          <a:ln w="9525">
            <a:noFill/>
            <a:miter lim="800000"/>
            <a:headEnd/>
            <a:tailEnd/>
          </a:ln>
        </p:spPr>
      </p:pic>
      <p:pic>
        <p:nvPicPr>
          <p:cNvPr id="43013" name="Picture 7"/>
          <p:cNvPicPr>
            <a:picLocks noChangeAspect="1"/>
          </p:cNvPicPr>
          <p:nvPr/>
        </p:nvPicPr>
        <p:blipFill>
          <a:blip r:embed="rId8"/>
          <a:srcRect/>
          <a:stretch>
            <a:fillRect/>
          </a:stretch>
        </p:blipFill>
        <p:spPr bwMode="auto">
          <a:xfrm>
            <a:off x="4140200" y="6124575"/>
            <a:ext cx="5256213" cy="733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944688" y="188913"/>
            <a:ext cx="6589712" cy="936625"/>
          </a:xfrm>
        </p:spPr>
        <p:txBody>
          <a:bodyPr/>
          <a:lstStyle/>
          <a:p>
            <a:r>
              <a:rPr lang="el-GR" b="1" smtClean="0"/>
              <a:t>Εισαγωγή</a:t>
            </a:r>
            <a:endParaRPr lang="el-GR" smtClean="0"/>
          </a:p>
        </p:txBody>
      </p:sp>
      <p:sp>
        <p:nvSpPr>
          <p:cNvPr id="3" name="Content Placeholder 2"/>
          <p:cNvSpPr>
            <a:spLocks noGrp="1"/>
          </p:cNvSpPr>
          <p:nvPr>
            <p:ph idx="1"/>
          </p:nvPr>
        </p:nvSpPr>
        <p:spPr>
          <a:xfrm>
            <a:off x="1042988" y="1052513"/>
            <a:ext cx="7777162" cy="5805487"/>
          </a:xfrm>
        </p:spPr>
        <p:txBody>
          <a:bodyPr/>
          <a:lstStyle/>
          <a:p>
            <a:pPr algn="just"/>
            <a:r>
              <a:rPr lang="el-GR" sz="2000" b="1" dirty="0" smtClean="0"/>
              <a:t>Δεδομένης της αλληλεπιδραστικής σχέσης των ΤΠΕ και της Εκπαίδευσης προκύπτει ως αναγκαιότητα η εφαρμογή νέων εκπαιδευτικών μοντέλων  που </a:t>
            </a:r>
            <a:r>
              <a:rPr lang="el-GR" sz="2000" b="1" dirty="0" smtClean="0"/>
              <a:t>αξιοποιούν και </a:t>
            </a:r>
            <a:r>
              <a:rPr lang="el-GR" sz="2000" b="1" dirty="0" smtClean="0"/>
              <a:t>την ηλεκτρονική μάθηση και τη </a:t>
            </a:r>
            <a:r>
              <a:rPr lang="el-GR" sz="2000" b="1" dirty="0" err="1" smtClean="0"/>
              <a:t>διαδραστικότητα</a:t>
            </a:r>
            <a:r>
              <a:rPr lang="el-GR" sz="2000" b="1" dirty="0" smtClean="0"/>
              <a:t> που στην περίπτωση μαθητών με αναπηρίες αποτελούν βασικό μέσο άρσης των εμποδίων, πρόσβασης στη γνώση και συμμετοχής </a:t>
            </a:r>
          </a:p>
          <a:p>
            <a:pPr algn="just"/>
            <a:r>
              <a:rPr lang="el-GR" sz="2000" b="1" dirty="0" smtClean="0"/>
              <a:t>Ειδικότερα, για τους κωφούς μαθητές που το βασικό κανάλι πρόσληψης είναι το οπτικό, τα αποτελέσματα από τη χρήση </a:t>
            </a:r>
            <a:r>
              <a:rPr lang="el-GR" sz="2000" b="1" dirty="0" err="1" smtClean="0"/>
              <a:t>διαδραστικών</a:t>
            </a:r>
            <a:r>
              <a:rPr lang="el-GR" sz="2000" b="1" dirty="0" smtClean="0"/>
              <a:t> εφαρμογών που αξιοποιούν και τη Νοηματική Γλώσσα είναι </a:t>
            </a:r>
            <a:r>
              <a:rPr lang="el-GR" sz="2000" b="1" dirty="0" smtClean="0"/>
              <a:t>θεαματικά, </a:t>
            </a:r>
            <a:r>
              <a:rPr lang="el-GR" sz="2000" b="1" dirty="0" smtClean="0"/>
              <a:t>καθώς ελαχιστοποιούν την απώλεια των εισερχομένων πληροφοριών. Με την όραση προσλαμβάνουν το μεγαλύτερο μέρος των πληροφοριών από το περιβάλλον, δομείται η σκέψη και η γλώσσα τους χωρίς να βιώνουν αυτή την ιδιαιτερότητα τους ως προβληματική.  (</a:t>
            </a:r>
            <a:r>
              <a:rPr lang="en-US" sz="2000" b="1" dirty="0" err="1" smtClean="0"/>
              <a:t>Hilzensauer</a:t>
            </a:r>
            <a:r>
              <a:rPr lang="el-GR" sz="2000" b="1" dirty="0" smtClean="0"/>
              <a:t> &amp; </a:t>
            </a:r>
            <a:r>
              <a:rPr lang="en-US" sz="2000" b="1" dirty="0" smtClean="0"/>
              <a:t>Dotter</a:t>
            </a:r>
            <a:r>
              <a:rPr lang="el-GR" sz="2000" b="1" dirty="0" smtClean="0"/>
              <a:t>, 2011∙ </a:t>
            </a:r>
            <a:r>
              <a:rPr lang="en-US" sz="2000" b="1" dirty="0" err="1" smtClean="0"/>
              <a:t>Debevc</a:t>
            </a:r>
            <a:r>
              <a:rPr lang="el-GR" sz="2000" b="1" dirty="0" smtClean="0"/>
              <a:t> &amp; </a:t>
            </a:r>
            <a:r>
              <a:rPr lang="en-US" sz="2000" b="1" dirty="0" err="1" smtClean="0"/>
              <a:t>Peljhan</a:t>
            </a:r>
            <a:r>
              <a:rPr lang="el-GR" sz="2000" b="1" dirty="0" smtClean="0"/>
              <a:t>, 2004∙ </a:t>
            </a:r>
            <a:r>
              <a:rPr lang="en-US" sz="2000" b="1" dirty="0" err="1" smtClean="0"/>
              <a:t>Kourbetis</a:t>
            </a:r>
            <a:r>
              <a:rPr lang="el-GR" sz="2000" b="1" dirty="0" smtClean="0"/>
              <a:t>, 2011, 2013).</a:t>
            </a:r>
          </a:p>
          <a:p>
            <a:pPr algn="just"/>
            <a:endParaRPr lang="el-GR" sz="2000" b="1"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1944688" y="623888"/>
            <a:ext cx="6589712" cy="717550"/>
          </a:xfrm>
        </p:spPr>
        <p:txBody>
          <a:bodyPr/>
          <a:lstStyle/>
          <a:p>
            <a:r>
              <a:rPr lang="el-GR" b="1" smtClean="0"/>
              <a:t>Εισαγωγή</a:t>
            </a:r>
          </a:p>
        </p:txBody>
      </p:sp>
      <p:sp>
        <p:nvSpPr>
          <p:cNvPr id="61443" name="Rectangle 3"/>
          <p:cNvSpPr>
            <a:spLocks noGrp="1"/>
          </p:cNvSpPr>
          <p:nvPr>
            <p:ph type="body" idx="4294967295"/>
          </p:nvPr>
        </p:nvSpPr>
        <p:spPr>
          <a:xfrm>
            <a:off x="1943100" y="1412875"/>
            <a:ext cx="6591300" cy="4606925"/>
          </a:xfrm>
        </p:spPr>
        <p:txBody>
          <a:bodyPr/>
          <a:lstStyle/>
          <a:p>
            <a:pPr algn="just"/>
            <a:r>
              <a:rPr lang="el-GR" sz="2000" b="1" dirty="0" smtClean="0"/>
              <a:t>Μια </a:t>
            </a:r>
            <a:r>
              <a:rPr lang="el-GR" sz="2000" b="1" dirty="0" err="1" smtClean="0"/>
              <a:t>διαδραστική</a:t>
            </a:r>
            <a:r>
              <a:rPr lang="el-GR" sz="2000" b="1" dirty="0" smtClean="0"/>
              <a:t> εφαρμογή εναλλακτική για την υποστήριξη της πρόσληψης και επεξεργασίας  των πληροφοριών από κωφούς μαθητές είναι </a:t>
            </a:r>
            <a:r>
              <a:rPr lang="el-GR" sz="2000" b="1" dirty="0"/>
              <a:t>η</a:t>
            </a:r>
            <a:r>
              <a:rPr lang="el-GR" sz="2000" b="1" dirty="0" smtClean="0"/>
              <a:t> οθόνη </a:t>
            </a:r>
            <a:r>
              <a:rPr lang="el-GR" sz="2000" b="1" dirty="0" smtClean="0"/>
              <a:t>οπτικής απεικόνισης με υπότιτλους που διαβάζονται και η μετάφραση στην εθνική νοηματική γλώσσα (</a:t>
            </a:r>
            <a:r>
              <a:rPr lang="en-US" sz="2000" b="1" dirty="0" err="1" smtClean="0"/>
              <a:t>Kourbetis</a:t>
            </a:r>
            <a:r>
              <a:rPr lang="el-GR" sz="2000" b="1" dirty="0" smtClean="0"/>
              <a:t>, 2013∙ </a:t>
            </a:r>
            <a:r>
              <a:rPr lang="en-US" sz="2000" b="1" dirty="0" smtClean="0"/>
              <a:t>IITE</a:t>
            </a:r>
            <a:r>
              <a:rPr lang="el-GR" sz="2000" b="1" dirty="0" smtClean="0"/>
              <a:t>, 2006).</a:t>
            </a:r>
          </a:p>
          <a:p>
            <a:pPr algn="just"/>
            <a:endParaRPr lang="el-GR" sz="2000" b="1" dirty="0" smtClean="0"/>
          </a:p>
          <a:p>
            <a:pPr algn="just"/>
            <a:r>
              <a:rPr lang="el-GR" sz="2000" b="1" dirty="0" smtClean="0"/>
              <a:t>Η παρούσα εργασία στοχεύει στην παρουσίαση μιας υποστηρικτικής </a:t>
            </a:r>
            <a:r>
              <a:rPr lang="el-GR" sz="2000" b="1" dirty="0" err="1" smtClean="0"/>
              <a:t>διαδραστικής</a:t>
            </a:r>
            <a:r>
              <a:rPr lang="el-GR" sz="2000" b="1" dirty="0" smtClean="0"/>
              <a:t> εφαρμογής και </a:t>
            </a:r>
            <a:r>
              <a:rPr lang="el-GR" sz="2000" b="1" dirty="0" smtClean="0"/>
              <a:t>στην</a:t>
            </a:r>
            <a:r>
              <a:rPr lang="el-GR" sz="2000" b="1" dirty="0" smtClean="0"/>
              <a:t> αξιοποίησή της </a:t>
            </a:r>
            <a:r>
              <a:rPr lang="el-GR" sz="2000" b="1" dirty="0" smtClean="0"/>
              <a:t>στη μαθησιακή και εκπαιδευτική διαδικασία γενικότερα και ειδικότερα των κωφών μαθητών.</a:t>
            </a:r>
          </a:p>
          <a:p>
            <a:endParaRPr lang="el-GR" sz="2000" b="1" dirty="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44688" y="623888"/>
            <a:ext cx="6589712" cy="860425"/>
          </a:xfrm>
        </p:spPr>
        <p:txBody>
          <a:bodyPr/>
          <a:lstStyle/>
          <a:p>
            <a:r>
              <a:rPr lang="el-GR" b="1" smtClean="0"/>
              <a:t>Αντικείμενο</a:t>
            </a:r>
            <a:endParaRPr lang="el-GR" smtClean="0"/>
          </a:p>
        </p:txBody>
      </p:sp>
      <p:sp>
        <p:nvSpPr>
          <p:cNvPr id="3" name="Content Placeholder 2"/>
          <p:cNvSpPr>
            <a:spLocks noGrp="1"/>
          </p:cNvSpPr>
          <p:nvPr>
            <p:ph idx="1"/>
          </p:nvPr>
        </p:nvSpPr>
        <p:spPr>
          <a:xfrm>
            <a:off x="900113" y="1412875"/>
            <a:ext cx="7920037" cy="5329238"/>
          </a:xfrm>
        </p:spPr>
        <p:txBody>
          <a:bodyPr/>
          <a:lstStyle/>
          <a:p>
            <a:pPr algn="just"/>
            <a:endParaRPr lang="el-GR" smtClean="0"/>
          </a:p>
          <a:p>
            <a:pPr algn="just"/>
            <a:r>
              <a:rPr lang="el-GR" sz="2000" b="1" smtClean="0"/>
              <a:t>Η ανάπτυξη μιας υποστηρικτικής διαδραστικής εφαρμογής ανοιχτού κώδικα προσαρμοσμένη στις ανάγκες των κωφών μαθητών στο πλαίσιο υλοποίησης του έργου «Σχεδιασμός και ανάπτυξη προσβάσιμου εκπαιδευτικού υλικού και λογισμικού για   μαθητές με αναπηρία» από το Ινστιτούτο Εκπαιδευτικής πολιτικής</a:t>
            </a:r>
          </a:p>
          <a:p>
            <a:pPr algn="just"/>
            <a:endParaRPr lang="el-GR" sz="2000" b="1" smtClean="0"/>
          </a:p>
          <a:p>
            <a:pPr algn="just"/>
            <a:r>
              <a:rPr lang="el-GR" sz="2000" b="1" smtClean="0"/>
              <a:t>Η εφαρμογή που επιτρέπει τη χρήση διαδραστικών υποτίτλων </a:t>
            </a:r>
            <a:r>
              <a:rPr lang="en-US" sz="2000" b="1" smtClean="0"/>
              <a:t>Video </a:t>
            </a:r>
            <a:r>
              <a:rPr lang="el-GR" sz="2000" b="1" smtClean="0"/>
              <a:t>με ταυτόχρονη χρήση της Ελληνικής Νοηματικής Γλώσσας προέκυψε ως αναγκαία για την αποτελεσματικότερη χρήση των προσαρμοσμένων σχολικών εγχειριδίων Α΄και Β΄δημοτικού για κωφούς  μαθητές που προβλέπει το προαναφερόμενο έργο.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44688" y="623888"/>
            <a:ext cx="6589712" cy="1281112"/>
          </a:xfrm>
        </p:spPr>
        <p:txBody>
          <a:bodyPr/>
          <a:lstStyle/>
          <a:p>
            <a:r>
              <a:rPr lang="el-GR" b="1" dirty="0" smtClean="0"/>
              <a:t>Μεθοδολογία </a:t>
            </a:r>
            <a:endParaRPr lang="el-GR" dirty="0" smtClean="0"/>
          </a:p>
        </p:txBody>
      </p:sp>
      <p:sp>
        <p:nvSpPr>
          <p:cNvPr id="3" name="Content Placeholder 2"/>
          <p:cNvSpPr>
            <a:spLocks noGrp="1"/>
          </p:cNvSpPr>
          <p:nvPr>
            <p:ph idx="1"/>
          </p:nvPr>
        </p:nvSpPr>
        <p:spPr>
          <a:xfrm>
            <a:off x="1116013" y="1484313"/>
            <a:ext cx="7777162" cy="5257800"/>
          </a:xfrm>
        </p:spPr>
        <p:txBody>
          <a:bodyPr>
            <a:normAutofit/>
          </a:bodyPr>
          <a:lstStyle/>
          <a:p>
            <a:pPr algn="just">
              <a:lnSpc>
                <a:spcPct val="90000"/>
              </a:lnSpc>
            </a:pPr>
            <a:r>
              <a:rPr lang="el-GR" sz="2000" b="1" dirty="0" smtClean="0"/>
              <a:t>Για τη δημιουργία της εφαρμογής αναπτύχθηκαν προδιαγραφές που εξυπηρετούν τις ανάγκες του έργου.</a:t>
            </a:r>
          </a:p>
          <a:p>
            <a:pPr algn="just">
              <a:lnSpc>
                <a:spcPct val="90000"/>
              </a:lnSpc>
            </a:pPr>
            <a:r>
              <a:rPr lang="el-GR" sz="2000" b="1" dirty="0" smtClean="0"/>
              <a:t>Βασικά</a:t>
            </a:r>
            <a:r>
              <a:rPr lang="el-GR" sz="2000" b="1" dirty="0" smtClean="0"/>
              <a:t> </a:t>
            </a:r>
            <a:r>
              <a:rPr lang="el-GR" sz="2000" b="1" dirty="0" smtClean="0"/>
              <a:t>κριτήρια επιλογής – σχεδιασμού του λογισμικού ήταν:</a:t>
            </a:r>
          </a:p>
          <a:p>
            <a:pPr lvl="1" algn="just">
              <a:lnSpc>
                <a:spcPct val="90000"/>
              </a:lnSpc>
            </a:pPr>
            <a:r>
              <a:rPr lang="el-GR" sz="2000" b="1" dirty="0" smtClean="0"/>
              <a:t>Άδεια ανοιχτού λογισμικού.</a:t>
            </a:r>
          </a:p>
          <a:p>
            <a:pPr lvl="1" algn="just">
              <a:lnSpc>
                <a:spcPct val="90000"/>
              </a:lnSpc>
            </a:pPr>
            <a:r>
              <a:rPr lang="el-GR" sz="2000" b="1" dirty="0" smtClean="0"/>
              <a:t>Εύκολη και γρήγορη πλοήγηση.</a:t>
            </a:r>
          </a:p>
          <a:p>
            <a:pPr lvl="1" algn="just">
              <a:lnSpc>
                <a:spcPct val="90000"/>
              </a:lnSpc>
            </a:pPr>
            <a:r>
              <a:rPr lang="el-GR" sz="2000" b="1" dirty="0" smtClean="0"/>
              <a:t>Προσαρμοσμένο στις ανάγκες των κωφών μαθητών.</a:t>
            </a:r>
          </a:p>
          <a:p>
            <a:pPr lvl="1" algn="just">
              <a:lnSpc>
                <a:spcPct val="90000"/>
              </a:lnSpc>
            </a:pPr>
            <a:r>
              <a:rPr lang="el-GR" sz="2000" b="1" dirty="0" smtClean="0"/>
              <a:t>Δυνατότητα  απόδοσης του περιεχομένου του εκπαιδευτικού υλικού  στην Ελληνική Νοηματική Γλώσσα (ΕΝΓ) με τη χρήση των </a:t>
            </a:r>
            <a:r>
              <a:rPr lang="el-GR" sz="2000" b="1" dirty="0" err="1" smtClean="0"/>
              <a:t>διαδραστικών</a:t>
            </a:r>
            <a:r>
              <a:rPr lang="el-GR" sz="2000" b="1" dirty="0" smtClean="0"/>
              <a:t> υποτίτλων.</a:t>
            </a:r>
          </a:p>
          <a:p>
            <a:pPr lvl="1" algn="just">
              <a:lnSpc>
                <a:spcPct val="90000"/>
              </a:lnSpc>
            </a:pPr>
            <a:r>
              <a:rPr lang="el-GR" sz="2000" b="1" dirty="0" smtClean="0"/>
              <a:t>Δυνατότητα αναζήτησης και χρήσης βάσης δεδομένων.</a:t>
            </a:r>
          </a:p>
          <a:p>
            <a:pPr lvl="1" algn="just">
              <a:lnSpc>
                <a:spcPct val="90000"/>
              </a:lnSpc>
            </a:pPr>
            <a:r>
              <a:rPr lang="el-GR" sz="2000" b="1" dirty="0" smtClean="0"/>
              <a:t>Να προϋποθέτει τη δυνατότητα εξέλιξης και προσθήκης νέων δεδομένων και δυνατοτήτων.</a:t>
            </a:r>
          </a:p>
          <a:p>
            <a:pPr lvl="1" algn="just">
              <a:lnSpc>
                <a:spcPct val="90000"/>
              </a:lnSpc>
            </a:pPr>
            <a:endParaRPr lang="el-GR" sz="2000" b="1"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000"/>
                                        <p:tgtEl>
                                          <p:spTgt spid="3">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3000"/>
                                        <p:tgtEl>
                                          <p:spTgt spid="3">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3000"/>
                                        <p:tgtEl>
                                          <p:spTgt spid="3">
                                            <p:txEl>
                                              <p:pRg st="6" end="6"/>
                                            </p:txEl>
                                          </p:spTgt>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44688" y="260350"/>
            <a:ext cx="6589712" cy="865188"/>
          </a:xfrm>
        </p:spPr>
        <p:txBody>
          <a:bodyPr/>
          <a:lstStyle/>
          <a:p>
            <a:r>
              <a:rPr lang="el-GR" b="1" smtClean="0"/>
              <a:t>Μεθοδολογία</a:t>
            </a:r>
            <a:endParaRPr lang="el-GR" smtClean="0"/>
          </a:p>
        </p:txBody>
      </p:sp>
      <p:sp>
        <p:nvSpPr>
          <p:cNvPr id="3" name="Content Placeholder 2"/>
          <p:cNvSpPr>
            <a:spLocks noGrp="1"/>
          </p:cNvSpPr>
          <p:nvPr>
            <p:ph idx="1"/>
          </p:nvPr>
        </p:nvSpPr>
        <p:spPr>
          <a:xfrm>
            <a:off x="468313" y="981075"/>
            <a:ext cx="8496300" cy="5761038"/>
          </a:xfrm>
        </p:spPr>
        <p:txBody>
          <a:bodyPr>
            <a:normAutofit/>
          </a:bodyPr>
          <a:lstStyle/>
          <a:p>
            <a:pPr>
              <a:lnSpc>
                <a:spcPct val="90000"/>
              </a:lnSpc>
            </a:pPr>
            <a:endParaRPr lang="el-GR" sz="2000" b="1" dirty="0" smtClean="0"/>
          </a:p>
          <a:p>
            <a:pPr>
              <a:lnSpc>
                <a:spcPct val="90000"/>
              </a:lnSpc>
            </a:pPr>
            <a:endParaRPr lang="el-GR" sz="2000" b="1" dirty="0" smtClean="0"/>
          </a:p>
          <a:p>
            <a:pPr>
              <a:lnSpc>
                <a:spcPct val="90000"/>
              </a:lnSpc>
            </a:pPr>
            <a:r>
              <a:rPr lang="el-GR" sz="2000" b="1" dirty="0" smtClean="0"/>
              <a:t>Αρχική πλατφόρμα ανοιχτού κώδικα που επιλέχτηκε:</a:t>
            </a:r>
            <a:br>
              <a:rPr lang="el-GR" sz="2000" b="1" dirty="0" smtClean="0"/>
            </a:br>
            <a:r>
              <a:rPr lang="en-US" sz="2000" b="1" dirty="0" smtClean="0">
                <a:hlinkClick r:id="rId2"/>
              </a:rPr>
              <a:t>http://pan.do/ra</a:t>
            </a:r>
            <a:r>
              <a:rPr lang="el-GR" sz="2000" b="1" dirty="0" smtClean="0"/>
              <a:t/>
            </a:r>
            <a:br>
              <a:rPr lang="el-GR" sz="2000" b="1" dirty="0" smtClean="0"/>
            </a:br>
            <a:r>
              <a:rPr lang="el-GR" sz="2000" b="1" dirty="0" smtClean="0"/>
              <a:t/>
            </a:r>
            <a:br>
              <a:rPr lang="el-GR" sz="2000" b="1" dirty="0" smtClean="0"/>
            </a:br>
            <a:r>
              <a:rPr lang="el-GR" sz="2000" b="1" dirty="0" smtClean="0"/>
              <a:t>Επιτρέπει: </a:t>
            </a:r>
          </a:p>
          <a:p>
            <a:pPr lvl="1">
              <a:lnSpc>
                <a:spcPct val="90000"/>
              </a:lnSpc>
            </a:pPr>
            <a:r>
              <a:rPr lang="el-GR" sz="2000" b="1" dirty="0" smtClean="0"/>
              <a:t>Τη δημιουργία και διαχείριση μεγάλων αποκεντρωμένων συλλογών βίντεο. </a:t>
            </a:r>
          </a:p>
          <a:p>
            <a:pPr lvl="1">
              <a:lnSpc>
                <a:spcPct val="90000"/>
              </a:lnSpc>
            </a:pPr>
            <a:r>
              <a:rPr lang="el-GR" sz="2000" b="1" dirty="0" smtClean="0"/>
              <a:t>Τη συνεργατική δημιουργία </a:t>
            </a:r>
            <a:r>
              <a:rPr lang="el-GR" sz="2000" b="1" dirty="0" err="1" smtClean="0"/>
              <a:t>μεταδεδομένων</a:t>
            </a:r>
            <a:r>
              <a:rPr lang="el-GR" sz="2000" b="1" dirty="0" smtClean="0"/>
              <a:t> (</a:t>
            </a:r>
            <a:r>
              <a:rPr lang="en-US" sz="2000" b="1" dirty="0" smtClean="0"/>
              <a:t>metadata</a:t>
            </a:r>
            <a:r>
              <a:rPr lang="el-GR" sz="2000" b="1" dirty="0" smtClean="0"/>
              <a:t>) και σχολίων -υποτίτλων χρονικά καθορισμένων.</a:t>
            </a:r>
          </a:p>
          <a:p>
            <a:pPr lvl="1">
              <a:lnSpc>
                <a:spcPct val="90000"/>
              </a:lnSpc>
            </a:pPr>
            <a:r>
              <a:rPr lang="el-GR" sz="2000" b="1" dirty="0" smtClean="0"/>
              <a:t>Τη δυνατότητα προβολής των αρχείων ως δικτυακή εφαρμογή σε οποιοδήποτε υπολογιστή. </a:t>
            </a:r>
            <a:endParaRPr lang="el-GR" sz="2000" b="1" dirty="0"/>
          </a:p>
          <a:p>
            <a:pPr marL="457200" lvl="1" indent="0" algn="ctr">
              <a:lnSpc>
                <a:spcPct val="90000"/>
              </a:lnSpc>
              <a:buNone/>
            </a:pPr>
            <a:r>
              <a:rPr lang="el-GR" sz="2000" b="1" dirty="0" smtClean="0"/>
              <a:t> και</a:t>
            </a:r>
            <a:endParaRPr lang="el-GR" sz="2000" b="1" dirty="0" smtClean="0"/>
          </a:p>
          <a:p>
            <a:pPr lvl="1">
              <a:lnSpc>
                <a:spcPct val="90000"/>
              </a:lnSpc>
            </a:pPr>
            <a:r>
              <a:rPr lang="el-GR" sz="2000" b="1" dirty="0" smtClean="0"/>
              <a:t>Στηρίζεται στη βιβλιοθήκη </a:t>
            </a:r>
            <a:r>
              <a:rPr lang="en-US" sz="2000" b="1" dirty="0" err="1" smtClean="0"/>
              <a:t>OxJS</a:t>
            </a:r>
            <a:r>
              <a:rPr lang="el-GR" sz="2000" b="1" dirty="0" smtClean="0"/>
              <a:t> της </a:t>
            </a:r>
            <a:r>
              <a:rPr lang="el-GR" sz="2000" b="1" dirty="0" smtClean="0"/>
              <a:t>γλώσσας </a:t>
            </a:r>
            <a:r>
              <a:rPr lang="el-GR" sz="2000" b="1" dirty="0" smtClean="0"/>
              <a:t>προγραμματισμού </a:t>
            </a:r>
            <a:r>
              <a:rPr lang="en-US" sz="2000" b="1" dirty="0" err="1" smtClean="0"/>
              <a:t>javascript</a:t>
            </a:r>
            <a:r>
              <a:rPr lang="el-GR" sz="2000" b="1" dirty="0" smtClean="0"/>
              <a:t>.</a:t>
            </a:r>
          </a:p>
          <a:p>
            <a:pPr>
              <a:lnSpc>
                <a:spcPct val="90000"/>
              </a:lnSpc>
            </a:pPr>
            <a:endParaRPr lang="el-GR" sz="2000" b="1" dirty="0" smtClean="0"/>
          </a:p>
        </p:txBody>
      </p:sp>
      <p:pic>
        <p:nvPicPr>
          <p:cNvPr id="26627" name="Picture 2"/>
          <p:cNvPicPr>
            <a:picLocks noChangeAspect="1" noChangeArrowheads="1"/>
          </p:cNvPicPr>
          <p:nvPr/>
        </p:nvPicPr>
        <p:blipFill>
          <a:blip r:embed="rId3"/>
          <a:srcRect/>
          <a:stretch>
            <a:fillRect/>
          </a:stretch>
        </p:blipFill>
        <p:spPr bwMode="auto">
          <a:xfrm>
            <a:off x="7343775" y="0"/>
            <a:ext cx="1800225" cy="1374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2000"/>
                                        <p:tgtEl>
                                          <p:spTgt spid="3">
                                            <p:txEl>
                                              <p:pRg st="4" end="4"/>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1944688" y="623888"/>
            <a:ext cx="6589712" cy="644525"/>
          </a:xfrm>
        </p:spPr>
        <p:txBody>
          <a:bodyPr/>
          <a:lstStyle/>
          <a:p>
            <a:r>
              <a:rPr lang="el-GR" b="1" smtClean="0"/>
              <a:t>Μεθοδολογία</a:t>
            </a:r>
          </a:p>
        </p:txBody>
      </p:sp>
      <p:sp>
        <p:nvSpPr>
          <p:cNvPr id="76803" name="Rectangle 3"/>
          <p:cNvSpPr>
            <a:spLocks noGrp="1"/>
          </p:cNvSpPr>
          <p:nvPr>
            <p:ph type="body" idx="4294967295"/>
          </p:nvPr>
        </p:nvSpPr>
        <p:spPr>
          <a:xfrm>
            <a:off x="1547813" y="1628775"/>
            <a:ext cx="6986587" cy="4391025"/>
          </a:xfrm>
        </p:spPr>
        <p:txBody>
          <a:bodyPr/>
          <a:lstStyle/>
          <a:p>
            <a:pPr>
              <a:lnSpc>
                <a:spcPct val="90000"/>
              </a:lnSpc>
            </a:pPr>
            <a:r>
              <a:rPr lang="el-GR" sz="2000" b="1" dirty="0" smtClean="0"/>
              <a:t>Η εφαρμογή τροποποιήθηκε </a:t>
            </a:r>
            <a:r>
              <a:rPr lang="el-GR" sz="2000" b="1" dirty="0" smtClean="0"/>
              <a:t> </a:t>
            </a:r>
            <a:r>
              <a:rPr lang="el-GR" sz="2000" b="1" dirty="0" smtClean="0"/>
              <a:t>(μενού, χρώματα, διαστάσεις) και μεταφράστηκε εξολοκλήρου στα Ελληνικά.</a:t>
            </a:r>
          </a:p>
          <a:p>
            <a:pPr algn="just">
              <a:lnSpc>
                <a:spcPct val="90000"/>
              </a:lnSpc>
            </a:pPr>
            <a:r>
              <a:rPr lang="el-GR" sz="2000" b="1" dirty="0" smtClean="0"/>
              <a:t>Ενημερώθηκε με βιντεοσκοπημένο εκπαιδευτικό υλικό και προστέθηκαν οι υπότιτλοι που αφορούν στο σύνολο του περιεχομένου του εκπαιδευτικού υλικού. Το υλικό ταξινομήθηκε σε θεματικές ενότητες.</a:t>
            </a:r>
          </a:p>
          <a:p>
            <a:pPr>
              <a:lnSpc>
                <a:spcPct val="90000"/>
              </a:lnSpc>
            </a:pPr>
            <a:r>
              <a:rPr lang="el-GR" sz="2000" b="1" dirty="0" smtClean="0"/>
              <a:t>Η απόδοση του περιεχομένου των </a:t>
            </a:r>
            <a:r>
              <a:rPr lang="en-US" sz="2000" b="1" dirty="0" smtClean="0"/>
              <a:t>videos</a:t>
            </a:r>
            <a:r>
              <a:rPr lang="el-GR" sz="2000" b="1" dirty="0" smtClean="0"/>
              <a:t> στην Ελληνική Νοηματική Γλώσσα έγινε από κωφούς </a:t>
            </a:r>
            <a:r>
              <a:rPr lang="el-GR" sz="2000" b="1" dirty="0" err="1" smtClean="0"/>
              <a:t>νοηματιστές</a:t>
            </a:r>
            <a:r>
              <a:rPr lang="el-GR" sz="2000" b="1" dirty="0" smtClean="0"/>
              <a:t> ή διερμηνείς της ΕΝΓ.</a:t>
            </a:r>
            <a:br>
              <a:rPr lang="el-GR" sz="2000" b="1" dirty="0" smtClean="0"/>
            </a:br>
            <a:endParaRPr lang="el-GR" sz="2000" b="1" dirty="0" smtClean="0"/>
          </a:p>
          <a:p>
            <a:endParaRPr lang="el-GR" dirty="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396875"/>
            <a:ext cx="7197725" cy="1223963"/>
          </a:xfrm>
        </p:spPr>
        <p:txBody>
          <a:bodyPr rtlCol="0">
            <a:normAutofit fontScale="90000"/>
          </a:bodyPr>
          <a:lstStyle/>
          <a:p>
            <a:pPr fontAlgn="auto">
              <a:spcAft>
                <a:spcPts val="0"/>
              </a:spcAft>
              <a:defRPr/>
            </a:pPr>
            <a:r>
              <a:rPr lang="el-GR" b="1" dirty="0" err="1">
                <a:solidFill>
                  <a:schemeClr val="tx1">
                    <a:lumMod val="85000"/>
                    <a:lumOff val="15000"/>
                  </a:schemeClr>
                </a:solidFill>
              </a:rPr>
              <a:t>Διαδραστική</a:t>
            </a:r>
            <a:r>
              <a:rPr lang="el-GR" b="1" dirty="0">
                <a:solidFill>
                  <a:schemeClr val="tx1">
                    <a:lumMod val="85000"/>
                    <a:lumOff val="15000"/>
                  </a:schemeClr>
                </a:solidFill>
              </a:rPr>
              <a:t> εφαρμογή υποτίτλων </a:t>
            </a:r>
            <a:r>
              <a:rPr lang="en-US" b="1" dirty="0" smtClean="0">
                <a:solidFill>
                  <a:schemeClr val="tx1">
                    <a:lumMod val="85000"/>
                    <a:lumOff val="15000"/>
                  </a:schemeClr>
                </a:solidFill>
              </a:rPr>
              <a:t>video</a:t>
            </a:r>
            <a:r>
              <a:rPr lang="el-GR" b="1" dirty="0" smtClean="0">
                <a:solidFill>
                  <a:schemeClr val="tx1">
                    <a:lumMod val="85000"/>
                    <a:lumOff val="15000"/>
                  </a:schemeClr>
                </a:solidFill>
              </a:rPr>
              <a:t> - </a:t>
            </a:r>
            <a:r>
              <a:rPr lang="el-GR" b="1" dirty="0">
                <a:solidFill>
                  <a:schemeClr val="tx1">
                    <a:lumMod val="85000"/>
                    <a:lumOff val="15000"/>
                  </a:schemeClr>
                </a:solidFill>
              </a:rPr>
              <a:t>ψηφιακή βιβλιοθήκη </a:t>
            </a:r>
            <a:br>
              <a:rPr lang="el-GR" b="1" dirty="0">
                <a:solidFill>
                  <a:schemeClr val="tx1">
                    <a:lumMod val="85000"/>
                    <a:lumOff val="15000"/>
                  </a:schemeClr>
                </a:solidFill>
              </a:rPr>
            </a:br>
            <a:endParaRPr lang="el-GR" dirty="0">
              <a:solidFill>
                <a:schemeClr val="tx1">
                  <a:lumMod val="85000"/>
                  <a:lumOff val="15000"/>
                </a:schemeClr>
              </a:solidFill>
            </a:endParaRPr>
          </a:p>
        </p:txBody>
      </p:sp>
      <p:sp>
        <p:nvSpPr>
          <p:cNvPr id="27650" name="Content Placeholder 2"/>
          <p:cNvSpPr>
            <a:spLocks noGrp="1"/>
          </p:cNvSpPr>
          <p:nvPr>
            <p:ph idx="1"/>
          </p:nvPr>
        </p:nvSpPr>
        <p:spPr>
          <a:xfrm>
            <a:off x="1042988" y="1700213"/>
            <a:ext cx="8101012" cy="5041900"/>
          </a:xfrm>
        </p:spPr>
        <p:txBody>
          <a:bodyPr/>
          <a:lstStyle/>
          <a:p>
            <a:r>
              <a:rPr lang="el-GR" sz="2000" b="1" smtClean="0"/>
              <a:t>Η εφαρμογή είναι διαθέσιμη μέσα από τη διεύθυνση:</a:t>
            </a:r>
            <a:br>
              <a:rPr lang="el-GR" sz="2000" b="1" smtClean="0"/>
            </a:br>
            <a:r>
              <a:rPr lang="en-US" sz="2000" b="1" smtClean="0">
                <a:hlinkClick r:id="rId2" invalidUrl="http:///"/>
              </a:rPr>
              <a:t>http://</a:t>
            </a:r>
            <a:r>
              <a:rPr lang="en-US" sz="2000" b="1" smtClean="0">
                <a:hlinkClick r:id="rId3"/>
              </a:rPr>
              <a:t>multimedia-library.prosvasimo.gr</a:t>
            </a:r>
            <a:r>
              <a:rPr lang="el-GR" sz="2000" b="1" smtClean="0"/>
              <a:t/>
            </a:r>
            <a:br>
              <a:rPr lang="el-GR" sz="2000" b="1" smtClean="0"/>
            </a:br>
            <a:endParaRPr lang="el-GR" sz="2000" b="1" smtClean="0"/>
          </a:p>
        </p:txBody>
      </p:sp>
      <p:grpSp>
        <p:nvGrpSpPr>
          <p:cNvPr id="27651" name="Group 6"/>
          <p:cNvGrpSpPr>
            <a:grpSpLocks/>
          </p:cNvGrpSpPr>
          <p:nvPr/>
        </p:nvGrpSpPr>
        <p:grpSpPr bwMode="auto">
          <a:xfrm>
            <a:off x="1182688" y="2781300"/>
            <a:ext cx="7383462" cy="3711575"/>
            <a:chOff x="-907109" y="3639294"/>
            <a:chExt cx="7382985" cy="3712591"/>
          </a:xfrm>
        </p:grpSpPr>
        <p:sp>
          <p:nvSpPr>
            <p:cNvPr id="8" name="TextBox 7"/>
            <p:cNvSpPr txBox="1"/>
            <p:nvPr/>
          </p:nvSpPr>
          <p:spPr>
            <a:xfrm>
              <a:off x="-907109" y="6345134"/>
              <a:ext cx="7382985" cy="1006751"/>
            </a:xfrm>
            <a:prstGeom prst="rect">
              <a:avLst/>
            </a:prstGeom>
            <a:noFill/>
          </p:spPr>
          <p:txBody>
            <a:bodyPr wrap="none">
              <a:spAutoFit/>
            </a:bodyPr>
            <a:lstStyle/>
            <a:p>
              <a:pPr algn="ctr"/>
              <a:r>
                <a:rPr lang="el-GR" sz="2000" b="1">
                  <a:latin typeface="Century Gothic" pitchFamily="34" charset="0"/>
                </a:rPr>
                <a:t>Οθόνη εισόδου της έκδοσης που αναπτύχθηκε στο Ι.Ε.Π.</a:t>
              </a:r>
              <a:br>
                <a:rPr lang="el-GR" sz="2000" b="1">
                  <a:latin typeface="Century Gothic" pitchFamily="34" charset="0"/>
                </a:rPr>
              </a:br>
              <a:r>
                <a:rPr lang="el-GR" sz="2000" b="1">
                  <a:latin typeface="Century Gothic" pitchFamily="34" charset="0"/>
                </a:rPr>
                <a:t>Οι χρήστες μπορούν να αναζητήσουν συγκεκριμένο βίντεο</a:t>
              </a:r>
              <a:br>
                <a:rPr lang="el-GR" sz="2000" b="1">
                  <a:latin typeface="Century Gothic" pitchFamily="34" charset="0"/>
                </a:rPr>
              </a:br>
              <a:r>
                <a:rPr lang="el-GR" sz="2000" b="1">
                  <a:latin typeface="Century Gothic" pitchFamily="34" charset="0"/>
                </a:rPr>
                <a:t>ή να περιηγηθούν στη βιβλιοθήκη.</a:t>
              </a:r>
              <a:endParaRPr lang="en-US" sz="2000" b="1">
                <a:latin typeface="Century Gothic" pitchFamily="34" charset="0"/>
              </a:endParaRPr>
            </a:p>
          </p:txBody>
        </p:sp>
        <p:pic>
          <p:nvPicPr>
            <p:cNvPr id="27653" name="Picture 4"/>
            <p:cNvPicPr>
              <a:picLocks noChangeAspect="1" noChangeArrowheads="1"/>
            </p:cNvPicPr>
            <p:nvPr/>
          </p:nvPicPr>
          <p:blipFill>
            <a:blip r:embed="rId4"/>
            <a:srcRect/>
            <a:stretch>
              <a:fillRect/>
            </a:stretch>
          </p:blipFill>
          <p:spPr bwMode="auto">
            <a:xfrm>
              <a:off x="370335" y="3639294"/>
              <a:ext cx="4876800" cy="274320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3479</TotalTime>
  <Words>1264</Words>
  <Application>Microsoft Office PowerPoint</Application>
  <PresentationFormat>Προβολή στην οθόνη (4:3)</PresentationFormat>
  <Paragraphs>102</Paragraphs>
  <Slides>24</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Calibri</vt:lpstr>
      <vt:lpstr>Century Gothic</vt:lpstr>
      <vt:lpstr>Wingdings 3</vt:lpstr>
      <vt:lpstr>Wisp</vt:lpstr>
      <vt:lpstr>     Διαδραστικό video και ψηφιακό αποθετήριο στην υπηρεσία της εκπαίδευσης κωφών μαθητών </vt:lpstr>
      <vt:lpstr>Εισαγωγή</vt:lpstr>
      <vt:lpstr>Εισαγωγή</vt:lpstr>
      <vt:lpstr>Εισαγωγή</vt:lpstr>
      <vt:lpstr>Αντικείμενο</vt:lpstr>
      <vt:lpstr>Μεθοδολογία </vt:lpstr>
      <vt:lpstr>Μεθοδολογία</vt:lpstr>
      <vt:lpstr>Μεθοδολογία</vt:lpstr>
      <vt:lpstr>Διαδραστική εφαρμογή υποτίτλων video - ψηφιακή βιβλιοθήκη  </vt:lpstr>
      <vt:lpstr>Διαδραστική εφαρμογή υποτίτλων video - ψηφιακή βιβλιοθήκη  </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Διαδραστική εφαρμογή υποτίτλων video - ψηφιακή βιβλιοθήκη</vt:lpstr>
      <vt:lpstr>Συμπεράσματα</vt:lpstr>
      <vt:lpstr>Ευχαριστούμε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Open Educational Resources for Students with Disabilities in Greece: They are Open to the Deaf</dc:title>
  <dc:creator>Κωνσταντίνος Μπούκουρας</dc:creator>
  <cp:lastModifiedBy>IEP</cp:lastModifiedBy>
  <cp:revision>201</cp:revision>
  <cp:lastPrinted>2014-10-01T15:05:34Z</cp:lastPrinted>
  <dcterms:created xsi:type="dcterms:W3CDTF">2014-06-12T08:28:53Z</dcterms:created>
  <dcterms:modified xsi:type="dcterms:W3CDTF">2014-10-04T06:51:28Z</dcterms:modified>
</cp:coreProperties>
</file>