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09" r:id="rId3"/>
    <p:sldId id="301" r:id="rId4"/>
    <p:sldId id="311" r:id="rId5"/>
    <p:sldId id="312" r:id="rId6"/>
    <p:sldId id="310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289" r:id="rId15"/>
    <p:sldId id="290" r:id="rId16"/>
    <p:sldId id="26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93" r:id="rId26"/>
    <p:sldId id="294" r:id="rId27"/>
    <p:sldId id="265" r:id="rId28"/>
    <p:sldId id="268" r:id="rId29"/>
    <p:sldId id="269" r:id="rId30"/>
    <p:sldId id="270" r:id="rId31"/>
    <p:sldId id="271" r:id="rId32"/>
    <p:sldId id="295" r:id="rId33"/>
    <p:sldId id="274" r:id="rId34"/>
    <p:sldId id="275" r:id="rId35"/>
    <p:sldId id="276" r:id="rId36"/>
    <p:sldId id="277" r:id="rId37"/>
    <p:sldId id="280" r:id="rId38"/>
    <p:sldId id="282" r:id="rId39"/>
    <p:sldId id="283" r:id="rId40"/>
    <p:sldId id="284" r:id="rId41"/>
    <p:sldId id="296" r:id="rId42"/>
    <p:sldId id="297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4" autoAdjust="0"/>
    <p:restoredTop sz="94718" autoAdjust="0"/>
  </p:normalViewPr>
  <p:slideViewPr>
    <p:cSldViewPr snapToGrid="0" snapToObjects="1">
      <p:cViewPr varScale="1">
        <p:scale>
          <a:sx n="106" d="100"/>
          <a:sy n="106" d="100"/>
        </p:scale>
        <p:origin x="-11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2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C9BA-161C-3A4D-AEFB-8F6BADC75BD6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EDD0-4C27-E049-8900-BABC6D197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3330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C9BA-161C-3A4D-AEFB-8F6BADC75BD6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EDD0-4C27-E049-8900-BABC6D197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737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C9BA-161C-3A4D-AEFB-8F6BADC75BD6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EDD0-4C27-E049-8900-BABC6D197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6207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58ED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58ED5"/>
                </a:solidFill>
              </a:defRPr>
            </a:lvl1pPr>
            <a:lvl2pPr>
              <a:defRPr>
                <a:solidFill>
                  <a:srgbClr val="558ED5"/>
                </a:solidFill>
              </a:defRPr>
            </a:lvl2pPr>
            <a:lvl3pPr>
              <a:defRPr>
                <a:solidFill>
                  <a:srgbClr val="558ED5"/>
                </a:solidFill>
              </a:defRPr>
            </a:lvl3pPr>
            <a:lvl4pPr>
              <a:defRPr>
                <a:solidFill>
                  <a:srgbClr val="558ED5"/>
                </a:solidFill>
              </a:defRPr>
            </a:lvl4pPr>
            <a:lvl5pPr>
              <a:defRPr>
                <a:solidFill>
                  <a:srgbClr val="558ED5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C9BA-161C-3A4D-AEFB-8F6BADC75BD6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EDD0-4C27-E049-8900-BABC6D197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2520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C9BA-161C-3A4D-AEFB-8F6BADC75BD6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EDD0-4C27-E049-8900-BABC6D197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0481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C9BA-161C-3A4D-AEFB-8F6BADC75BD6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EDD0-4C27-E049-8900-BABC6D197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5947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C9BA-161C-3A4D-AEFB-8F6BADC75BD6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EDD0-4C27-E049-8900-BABC6D197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5853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C9BA-161C-3A4D-AEFB-8F6BADC75BD6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EDD0-4C27-E049-8900-BABC6D197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1366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C9BA-161C-3A4D-AEFB-8F6BADC75BD6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EDD0-4C27-E049-8900-BABC6D197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7390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C9BA-161C-3A4D-AEFB-8F6BADC75BD6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EDD0-4C27-E049-8900-BABC6D197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7916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C9BA-161C-3A4D-AEFB-8F6BADC75BD6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EDD0-4C27-E049-8900-BABC6D197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2020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5C9BA-161C-3A4D-AEFB-8F6BADC75BD6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AEDD0-4C27-E049-8900-BABC6D19798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457200" y="274638"/>
            <a:ext cx="8229600" cy="6329362"/>
            <a:chOff x="457200" y="274638"/>
            <a:chExt cx="8229600" cy="6329362"/>
          </a:xfrm>
        </p:grpSpPr>
        <p:pic>
          <p:nvPicPr>
            <p:cNvPr id="8" name="Content Placeholder 3"/>
            <p:cNvPicPr>
              <a:picLocks noChangeAspect="1"/>
            </p:cNvPicPr>
            <p:nvPr userDrawn="1"/>
          </p:nvPicPr>
          <p:blipFill rotWithShape="1">
            <a:blip r:embed="rId13"/>
            <a:srcRect t="8961" b="8103"/>
            <a:stretch/>
          </p:blipFill>
          <p:spPr>
            <a:xfrm>
              <a:off x="457200" y="274638"/>
              <a:ext cx="8229600" cy="632936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 userDrawn="1"/>
          </p:nvSpPr>
          <p:spPr>
            <a:xfrm>
              <a:off x="756652" y="472849"/>
              <a:ext cx="1834148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endParaRPr lang="el-GR" dirty="0" smtClean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  <a:p>
              <a:endParaRPr lang="en-US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085695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80506"/>
            <a:ext cx="5305612" cy="1819116"/>
          </a:xfrm>
        </p:spPr>
        <p:txBody>
          <a:bodyPr>
            <a:normAutofit fontScale="90000"/>
          </a:bodyPr>
          <a:lstStyle/>
          <a:p>
            <a:pPr algn="l"/>
            <a:r>
              <a:rPr lang="el-GR" b="1" u="sng" dirty="0" smtClean="0"/>
              <a:t>ΕΠΙΤΕΛΩ</a:t>
            </a:r>
            <a:r>
              <a:rPr lang="el-GR" dirty="0" smtClean="0"/>
              <a:t>: </a:t>
            </a:r>
            <a:br>
              <a:rPr lang="el-GR" dirty="0" smtClean="0"/>
            </a:br>
            <a:r>
              <a:rPr lang="el-GR" dirty="0" smtClean="0"/>
              <a:t>Λογισμικό εξάσκησης της Προσοχής και της Συγκέντρωσης για παιδιά πρώτης σχολικής ηλικίας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07645"/>
            <a:ext cx="6400800" cy="2294797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l-GR" dirty="0" smtClean="0">
                <a:solidFill>
                  <a:schemeClr val="tx1"/>
                </a:solidFill>
              </a:rPr>
              <a:t>Χρήστος </a:t>
            </a:r>
            <a:r>
              <a:rPr lang="el-GR" dirty="0" err="1" smtClean="0">
                <a:solidFill>
                  <a:schemeClr val="tx1"/>
                </a:solidFill>
              </a:rPr>
              <a:t>Σκαλούμπακας</a:t>
            </a:r>
            <a:endParaRPr lang="el-GR" dirty="0" smtClean="0">
              <a:solidFill>
                <a:schemeClr val="tx1"/>
              </a:solidFill>
            </a:endParaRPr>
          </a:p>
          <a:p>
            <a:pPr algn="l"/>
            <a:r>
              <a:rPr lang="el-GR" dirty="0" smtClean="0">
                <a:solidFill>
                  <a:schemeClr val="tx1"/>
                </a:solidFill>
              </a:rPr>
              <a:t>Ειδικός Παιδαγωγός </a:t>
            </a:r>
            <a:r>
              <a:rPr lang="en-US" dirty="0" smtClean="0">
                <a:solidFill>
                  <a:schemeClr val="tx1"/>
                </a:solidFill>
              </a:rPr>
              <a:t>M.</a:t>
            </a:r>
            <a:r>
              <a:rPr lang="el-GR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Ed</a:t>
            </a:r>
            <a:r>
              <a:rPr lang="el-GR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el-GR" dirty="0" smtClean="0">
              <a:solidFill>
                <a:schemeClr val="tx1"/>
              </a:solidFill>
            </a:endParaRPr>
          </a:p>
          <a:p>
            <a:pPr algn="l"/>
            <a:r>
              <a:rPr lang="el-GR" dirty="0" smtClean="0">
                <a:solidFill>
                  <a:schemeClr val="tx1"/>
                </a:solidFill>
              </a:rPr>
              <a:t>Στέφανος Κούτρας</a:t>
            </a:r>
          </a:p>
          <a:p>
            <a:pPr algn="l"/>
            <a:r>
              <a:rPr lang="el-GR" dirty="0" smtClean="0">
                <a:solidFill>
                  <a:schemeClr val="tx1"/>
                </a:solidFill>
              </a:rPr>
              <a:t>Σύμβουλος ΙΕΠ – </a:t>
            </a:r>
            <a:r>
              <a:rPr lang="el-GR" dirty="0" err="1" smtClean="0">
                <a:solidFill>
                  <a:schemeClr val="tx1"/>
                </a:solidFill>
              </a:rPr>
              <a:t>Δρ</a:t>
            </a:r>
            <a:r>
              <a:rPr lang="el-GR" dirty="0" smtClean="0">
                <a:solidFill>
                  <a:schemeClr val="tx1"/>
                </a:solidFill>
              </a:rPr>
              <a:t> Ειδικής Αγωγής</a:t>
            </a:r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394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sz="3600" dirty="0" smtClean="0">
                <a:solidFill>
                  <a:schemeClr val="tx1"/>
                </a:solidFill>
              </a:rPr>
              <a:t>Χαρακτηριστικά του μαθητή με ΔΕΠΥ (3)</a:t>
            </a:r>
            <a:br>
              <a:rPr lang="el-GR" sz="3600" dirty="0" smtClean="0">
                <a:solidFill>
                  <a:schemeClr val="tx1"/>
                </a:solidFill>
              </a:rPr>
            </a:br>
            <a:r>
              <a:rPr lang="el-GR" sz="3600" b="1" dirty="0" smtClean="0">
                <a:solidFill>
                  <a:schemeClr val="tx1"/>
                </a:solidFill>
              </a:rPr>
              <a:t>ΚΙΝΗΤΡΑ</a:t>
            </a:r>
            <a:endParaRPr lang="en-US" sz="3600" b="1" dirty="0" smtClean="0">
              <a:solidFill>
                <a:schemeClr val="tx1"/>
              </a:solidFill>
            </a:endParaRPr>
          </a:p>
        </p:txBody>
      </p:sp>
      <p:sp>
        <p:nvSpPr>
          <p:cNvPr id="8195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Char char="Ø"/>
            </a:pPr>
            <a:r>
              <a:rPr lang="el-GR" dirty="0" smtClean="0">
                <a:solidFill>
                  <a:schemeClr val="tx1"/>
                </a:solidFill>
              </a:rPr>
              <a:t>Διαφέρει σημαντικά </a:t>
            </a:r>
          </a:p>
          <a:p>
            <a:pPr algn="ctr" eaLnBrk="1" hangingPunct="1">
              <a:buFont typeface="Arial" charset="0"/>
              <a:buNone/>
            </a:pPr>
            <a:r>
              <a:rPr lang="el-GR" i="1" dirty="0" smtClean="0">
                <a:solidFill>
                  <a:schemeClr val="tx1"/>
                </a:solidFill>
              </a:rPr>
              <a:t>(σύγκριση με ομάδες ελέγχου)</a:t>
            </a:r>
          </a:p>
          <a:p>
            <a:pPr algn="ctr" eaLnBrk="1" hangingPunct="1">
              <a:buFont typeface="Arial" charset="0"/>
              <a:buNone/>
            </a:pPr>
            <a:r>
              <a:rPr lang="el-GR" dirty="0" smtClean="0">
                <a:solidFill>
                  <a:schemeClr val="tx1"/>
                </a:solidFill>
              </a:rPr>
              <a:t>στον τρόπο με τον οποίο αντιλαμβάνεται </a:t>
            </a:r>
          </a:p>
          <a:p>
            <a:pPr algn="ctr" eaLnBrk="1" hangingPunct="1">
              <a:buFont typeface="Arial" charset="0"/>
              <a:buNone/>
            </a:pPr>
            <a:r>
              <a:rPr lang="el-GR" dirty="0" smtClean="0">
                <a:solidFill>
                  <a:schemeClr val="tx1"/>
                </a:solidFill>
              </a:rPr>
              <a:t>την </a:t>
            </a:r>
            <a:r>
              <a:rPr lang="el-GR" b="1" dirty="0" smtClean="0">
                <a:solidFill>
                  <a:schemeClr val="tx1"/>
                </a:solidFill>
              </a:rPr>
              <a:t>ανταμοιβή </a:t>
            </a:r>
            <a:r>
              <a:rPr lang="el-GR" dirty="0" smtClean="0">
                <a:solidFill>
                  <a:schemeClr val="tx1"/>
                </a:solidFill>
              </a:rPr>
              <a:t>και την </a:t>
            </a:r>
            <a:r>
              <a:rPr lang="el-GR" b="1" dirty="0" smtClean="0">
                <a:solidFill>
                  <a:schemeClr val="tx1"/>
                </a:solidFill>
              </a:rPr>
              <a:t>τιμωρία</a:t>
            </a:r>
          </a:p>
          <a:p>
            <a:pPr algn="ctr" eaLnBrk="1" hangingPunct="1">
              <a:buFont typeface="Arial" charset="0"/>
              <a:buNone/>
            </a:pPr>
            <a:r>
              <a:rPr lang="el-GR" dirty="0" smtClean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buFont typeface="Wingdings" pitchFamily="2" charset="2"/>
              <a:buChar char="Ø"/>
            </a:pPr>
            <a:r>
              <a:rPr lang="el-GR" dirty="0" smtClean="0">
                <a:solidFill>
                  <a:schemeClr val="tx1"/>
                </a:solidFill>
              </a:rPr>
              <a:t>Διαφέρει στον </a:t>
            </a:r>
            <a:r>
              <a:rPr lang="el-GR" b="1" dirty="0" smtClean="0">
                <a:solidFill>
                  <a:schemeClr val="tx1"/>
                </a:solidFill>
              </a:rPr>
              <a:t>τρόπο κινητοποίησης</a:t>
            </a:r>
          </a:p>
          <a:p>
            <a:pPr algn="just" eaLnBrk="1" hangingPunct="1">
              <a:buFont typeface="Arial" charset="0"/>
              <a:buNone/>
            </a:pPr>
            <a:r>
              <a:rPr lang="el-GR" dirty="0" smtClean="0">
                <a:solidFill>
                  <a:schemeClr val="tx1"/>
                </a:solidFill>
              </a:rPr>
              <a:t>                                          </a:t>
            </a: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l-GR" dirty="0" smtClean="0">
                <a:solidFill>
                  <a:schemeClr val="tx1"/>
                </a:solidFill>
              </a:rPr>
              <a:t>      </a:t>
            </a:r>
            <a:r>
              <a:rPr lang="el-GR" sz="2000" dirty="0" smtClean="0">
                <a:solidFill>
                  <a:schemeClr val="tx1"/>
                </a:solidFill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</a:rPr>
              <a:t>Sonuga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Barke</a:t>
            </a:r>
            <a:r>
              <a:rPr lang="en-US" sz="2000" dirty="0" smtClean="0">
                <a:solidFill>
                  <a:schemeClr val="tx1"/>
                </a:solidFill>
              </a:rPr>
              <a:t>, 1996)</a:t>
            </a:r>
            <a:endParaRPr lang="el-GR" sz="2000" dirty="0" smtClean="0">
              <a:solidFill>
                <a:schemeClr val="tx1"/>
              </a:solidFill>
            </a:endParaRPr>
          </a:p>
        </p:txBody>
      </p:sp>
      <p:sp>
        <p:nvSpPr>
          <p:cNvPr id="4" name="3 - Βέλος προς τα κάτω"/>
          <p:cNvSpPr/>
          <p:nvPr/>
        </p:nvSpPr>
        <p:spPr>
          <a:xfrm>
            <a:off x="4000500" y="3643313"/>
            <a:ext cx="1071563" cy="5715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Ελλειψοειδής επεξήγηση"/>
          <p:cNvSpPr/>
          <p:nvPr/>
        </p:nvSpPr>
        <p:spPr>
          <a:xfrm>
            <a:off x="5786438" y="2357438"/>
            <a:ext cx="2714625" cy="1071562"/>
          </a:xfrm>
          <a:prstGeom prst="wedgeEllipseCallout">
            <a:avLst>
              <a:gd name="adj1" fmla="val -24576"/>
              <a:gd name="adj2" fmla="val 96574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9219" name="1 - Τίτλος"/>
          <p:cNvSpPr>
            <a:spLocks noGrp="1"/>
          </p:cNvSpPr>
          <p:nvPr>
            <p:ph type="title"/>
          </p:nvPr>
        </p:nvSpPr>
        <p:spPr>
          <a:xfrm>
            <a:off x="142875" y="285750"/>
            <a:ext cx="9001125" cy="14287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sz="4000" smtClean="0"/>
              <a:t/>
            </a:r>
            <a:br>
              <a:rPr lang="el-GR" sz="4000" smtClean="0"/>
            </a:br>
            <a:r>
              <a:rPr lang="el-GR" sz="4000" smtClean="0"/>
              <a:t>Χαρακτηριστικά του μαθητή με ΔΕΠΥ (4)</a:t>
            </a:r>
            <a:br>
              <a:rPr lang="el-GR" sz="4000" smtClean="0"/>
            </a:br>
            <a:r>
              <a:rPr lang="el-GR" sz="3600" b="1" smtClean="0"/>
              <a:t>ΚΙΝΗΤΡΑ </a:t>
            </a:r>
            <a:br>
              <a:rPr lang="el-GR" sz="3600" b="1" smtClean="0"/>
            </a:br>
            <a:r>
              <a:rPr lang="el-GR" sz="3200" smtClean="0"/>
              <a:t>Δηλαδή … </a:t>
            </a:r>
            <a:r>
              <a:rPr lang="el-GR" sz="3200" b="1" smtClean="0"/>
              <a:t>όταν οι ανταμοιβές </a:t>
            </a:r>
            <a:r>
              <a:rPr lang="el-GR" sz="3600" b="1" smtClean="0"/>
              <a:t/>
            </a:r>
            <a:br>
              <a:rPr lang="el-GR" sz="3600" b="1" smtClean="0"/>
            </a:br>
            <a:endParaRPr lang="el-GR" sz="4000" smtClean="0"/>
          </a:p>
        </p:txBody>
      </p:sp>
      <p:sp>
        <p:nvSpPr>
          <p:cNvPr id="9220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857375"/>
            <a:ext cx="3829050" cy="4572000"/>
          </a:xfrm>
        </p:spPr>
        <p:txBody>
          <a:bodyPr/>
          <a:lstStyle/>
          <a:p>
            <a:pPr eaLnBrk="1" hangingPunct="1"/>
            <a:endParaRPr lang="el-GR" smtClean="0"/>
          </a:p>
          <a:p>
            <a:pPr algn="ctr" eaLnBrk="1" hangingPunct="1">
              <a:buFont typeface="Arial" charset="0"/>
              <a:buNone/>
            </a:pPr>
            <a:r>
              <a:rPr lang="el-GR" smtClean="0"/>
              <a:t>καθυστερούν</a:t>
            </a:r>
          </a:p>
          <a:p>
            <a:pPr algn="ctr" eaLnBrk="1" hangingPunct="1">
              <a:buFont typeface="Arial" charset="0"/>
              <a:buNone/>
            </a:pPr>
            <a:endParaRPr lang="el-GR" smtClean="0"/>
          </a:p>
          <a:p>
            <a:pPr algn="ctr" eaLnBrk="1" hangingPunct="1">
              <a:buFont typeface="Arial" charset="0"/>
              <a:buNone/>
            </a:pPr>
            <a:r>
              <a:rPr lang="el-GR" smtClean="0"/>
              <a:t>παρουσιάζει σημαντικά χαμηλότερη επίδοση</a:t>
            </a:r>
          </a:p>
          <a:p>
            <a:pPr algn="ctr" eaLnBrk="1" hangingPunct="1">
              <a:buFont typeface="Arial" charset="0"/>
              <a:buNone/>
            </a:pPr>
            <a:r>
              <a:rPr lang="el-GR" smtClean="0"/>
              <a:t>και σημάδια έντονου εκνευρισμού </a:t>
            </a:r>
          </a:p>
          <a:p>
            <a:pPr eaLnBrk="1" hangingPunct="1"/>
            <a:endParaRPr lang="el-GR" smtClean="0"/>
          </a:p>
        </p:txBody>
      </p:sp>
      <p:sp>
        <p:nvSpPr>
          <p:cNvPr id="9221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357813" y="1928813"/>
            <a:ext cx="3328987" cy="44291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l-GR" smtClean="0"/>
          </a:p>
          <a:p>
            <a:pPr algn="ctr" eaLnBrk="1" hangingPunct="1">
              <a:buFont typeface="Arial" charset="0"/>
              <a:buNone/>
            </a:pPr>
            <a:r>
              <a:rPr lang="el-GR" smtClean="0"/>
              <a:t>είναι άμεσες </a:t>
            </a:r>
          </a:p>
          <a:p>
            <a:pPr algn="ctr" eaLnBrk="1" hangingPunct="1">
              <a:buFont typeface="Arial" charset="0"/>
              <a:buNone/>
            </a:pPr>
            <a:r>
              <a:rPr lang="el-GR" smtClean="0"/>
              <a:t>και απτές </a:t>
            </a:r>
          </a:p>
          <a:p>
            <a:pPr algn="ctr" eaLnBrk="1" hangingPunct="1"/>
            <a:endParaRPr lang="el-GR" smtClean="0"/>
          </a:p>
          <a:p>
            <a:pPr algn="ctr" eaLnBrk="1" hangingPunct="1">
              <a:buFont typeface="Arial" charset="0"/>
              <a:buNone/>
            </a:pPr>
            <a:r>
              <a:rPr lang="el-GR" smtClean="0"/>
              <a:t>λειτουργεί καλύτερα</a:t>
            </a:r>
          </a:p>
          <a:p>
            <a:pPr algn="ctr" eaLnBrk="1" hangingPunct="1">
              <a:buFont typeface="Arial" charset="0"/>
              <a:buNone/>
            </a:pPr>
            <a:endParaRPr lang="el-GR" smtClean="0"/>
          </a:p>
          <a:p>
            <a:pPr algn="ctr" eaLnBrk="1" hangingPunct="1">
              <a:buFont typeface="Arial" charset="0"/>
              <a:buNone/>
            </a:pPr>
            <a:endParaRPr lang="el-GR" smtClean="0"/>
          </a:p>
          <a:p>
            <a:pPr algn="ctr" eaLnBrk="1" hangingPunct="1">
              <a:buFont typeface="Arial" charset="0"/>
              <a:buNone/>
            </a:pPr>
            <a:r>
              <a:rPr lang="el-GR" sz="2000" smtClean="0"/>
              <a:t>                            </a:t>
            </a:r>
            <a:r>
              <a:rPr lang="en-US" sz="2000" smtClean="0"/>
              <a:t>(Pfiffner, 2011)</a:t>
            </a:r>
            <a:endParaRPr lang="el-GR" sz="2000" smtClean="0"/>
          </a:p>
        </p:txBody>
      </p:sp>
      <p:sp>
        <p:nvSpPr>
          <p:cNvPr id="5" name="4 - Ελλειψοειδής επεξήγηση"/>
          <p:cNvSpPr/>
          <p:nvPr/>
        </p:nvSpPr>
        <p:spPr>
          <a:xfrm>
            <a:off x="857250" y="2286000"/>
            <a:ext cx="2786063" cy="785813"/>
          </a:xfrm>
          <a:prstGeom prst="wedgeEllipseCallout">
            <a:avLst>
              <a:gd name="adj1" fmla="val -23568"/>
              <a:gd name="adj2" fmla="val 89975"/>
            </a:avLst>
          </a:prstGeom>
          <a:solidFill>
            <a:srgbClr val="C0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2 - Θέση περιεχομένου"/>
          <p:cNvSpPr>
            <a:spLocks noGrp="1"/>
          </p:cNvSpPr>
          <p:nvPr>
            <p:ph idx="1"/>
          </p:nvPr>
        </p:nvSpPr>
        <p:spPr>
          <a:xfrm>
            <a:off x="142875" y="571500"/>
            <a:ext cx="8786813" cy="55546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l-GR" sz="4000" dirty="0" smtClean="0">
                <a:solidFill>
                  <a:schemeClr val="tx1"/>
                </a:solidFill>
              </a:rPr>
              <a:t>Χαρακτηριστικά του μαθητή με ΔΕΠΥ (5) </a:t>
            </a:r>
            <a:endParaRPr lang="el-GR" dirty="0" smtClean="0">
              <a:solidFill>
                <a:schemeClr val="tx1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el-GR" sz="3600" b="1" dirty="0" smtClean="0">
                <a:solidFill>
                  <a:schemeClr val="tx1"/>
                </a:solidFill>
              </a:rPr>
              <a:t>Συμπέρασμα…</a:t>
            </a:r>
          </a:p>
          <a:p>
            <a:pPr algn="ctr" eaLnBrk="1" hangingPunct="1">
              <a:buFont typeface="Arial" charset="0"/>
              <a:buNone/>
            </a:pPr>
            <a:endParaRPr lang="el-GR" dirty="0" smtClean="0">
              <a:solidFill>
                <a:schemeClr val="tx1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el-GR" dirty="0" smtClean="0">
                <a:solidFill>
                  <a:schemeClr val="tx1"/>
                </a:solidFill>
              </a:rPr>
              <a:t>Οι παραπάνω δυσλειτουργίες </a:t>
            </a:r>
          </a:p>
          <a:p>
            <a:pPr algn="ctr" eaLnBrk="1" hangingPunct="1">
              <a:buFont typeface="Arial" charset="0"/>
              <a:buNone/>
            </a:pPr>
            <a:r>
              <a:rPr lang="el-GR" dirty="0" smtClean="0">
                <a:solidFill>
                  <a:schemeClr val="tx1"/>
                </a:solidFill>
              </a:rPr>
              <a:t>επηρεάζουν με αρνητικό τρόπο </a:t>
            </a:r>
          </a:p>
          <a:p>
            <a:pPr algn="ctr" eaLnBrk="1" hangingPunct="1">
              <a:buFont typeface="Arial" charset="0"/>
              <a:buNone/>
            </a:pPr>
            <a:r>
              <a:rPr lang="el-GR" dirty="0" smtClean="0">
                <a:solidFill>
                  <a:schemeClr val="tx1"/>
                </a:solidFill>
              </a:rPr>
              <a:t>την </a:t>
            </a:r>
            <a:r>
              <a:rPr lang="el-GR" b="1" dirty="0" smtClean="0">
                <a:solidFill>
                  <a:schemeClr val="tx1"/>
                </a:solidFill>
              </a:rPr>
              <a:t>εικόνα</a:t>
            </a:r>
            <a:r>
              <a:rPr lang="el-GR" dirty="0" smtClean="0">
                <a:solidFill>
                  <a:schemeClr val="tx1"/>
                </a:solidFill>
              </a:rPr>
              <a:t> και </a:t>
            </a:r>
          </a:p>
          <a:p>
            <a:pPr algn="ctr" eaLnBrk="1" hangingPunct="1">
              <a:buFont typeface="Arial" charset="0"/>
              <a:buNone/>
            </a:pPr>
            <a:r>
              <a:rPr lang="el-GR" dirty="0" smtClean="0">
                <a:solidFill>
                  <a:schemeClr val="tx1"/>
                </a:solidFill>
              </a:rPr>
              <a:t>την </a:t>
            </a:r>
            <a:r>
              <a:rPr lang="el-GR" b="1" dirty="0" smtClean="0">
                <a:solidFill>
                  <a:schemeClr val="tx1"/>
                </a:solidFill>
              </a:rPr>
              <a:t>επίδοση </a:t>
            </a:r>
          </a:p>
          <a:p>
            <a:pPr algn="ctr" eaLnBrk="1" hangingPunct="1">
              <a:buFont typeface="Arial" charset="0"/>
              <a:buNone/>
            </a:pPr>
            <a:r>
              <a:rPr lang="el-GR" dirty="0" smtClean="0">
                <a:solidFill>
                  <a:schemeClr val="tx1"/>
                </a:solidFill>
              </a:rPr>
              <a:t>του μαθητή με ΔΕΠΥ μέσα στην τάξη</a:t>
            </a:r>
          </a:p>
          <a:p>
            <a:pPr eaLnBrk="1" hangingPunct="1">
              <a:buFont typeface="Arial" charset="0"/>
              <a:buNone/>
            </a:pP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428625"/>
            <a:ext cx="8401050" cy="62150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l-GR" sz="2800" dirty="0" smtClean="0">
                <a:solidFill>
                  <a:schemeClr val="tx1"/>
                </a:solidFill>
              </a:rPr>
              <a:t>Η </a:t>
            </a:r>
            <a:r>
              <a:rPr lang="el-GR" sz="2800" b="1" dirty="0" smtClean="0">
                <a:solidFill>
                  <a:schemeClr val="tx1"/>
                </a:solidFill>
              </a:rPr>
              <a:t>δημιουργία μιας καλής σχέσης με το παιδί με ΔΕΠΥ</a:t>
            </a:r>
            <a:r>
              <a:rPr lang="el-GR" sz="2800" dirty="0" smtClean="0">
                <a:solidFill>
                  <a:schemeClr val="tx1"/>
                </a:solidFill>
              </a:rPr>
              <a:t>, </a:t>
            </a:r>
          </a:p>
          <a:p>
            <a:pPr algn="ctr">
              <a:buFont typeface="Arial" charset="0"/>
              <a:buNone/>
            </a:pPr>
            <a:r>
              <a:rPr lang="el-GR" sz="2800" dirty="0" smtClean="0">
                <a:solidFill>
                  <a:schemeClr val="tx1"/>
                </a:solidFill>
              </a:rPr>
              <a:t>είναι σημαντική με στόχο να αντιληφθεί </a:t>
            </a:r>
          </a:p>
          <a:p>
            <a:pPr algn="ctr">
              <a:buFont typeface="Arial" charset="0"/>
              <a:buNone/>
            </a:pPr>
            <a:r>
              <a:rPr lang="el-GR" sz="2800" dirty="0" smtClean="0">
                <a:solidFill>
                  <a:schemeClr val="tx1"/>
                </a:solidFill>
              </a:rPr>
              <a:t>ότι δεν θα κριθεί για τη συμπεριφορά του, </a:t>
            </a:r>
          </a:p>
          <a:p>
            <a:pPr algn="ctr">
              <a:buFont typeface="Arial" charset="0"/>
              <a:buNone/>
            </a:pPr>
            <a:r>
              <a:rPr lang="el-GR" sz="2800" dirty="0" smtClean="0">
                <a:solidFill>
                  <a:schemeClr val="tx1"/>
                </a:solidFill>
              </a:rPr>
              <a:t>ότι το καταλαβαίνουμε και ότι είμαστε διαθέσιμοι</a:t>
            </a:r>
          </a:p>
          <a:p>
            <a:pPr algn="ctr">
              <a:buFont typeface="Arial" charset="0"/>
              <a:buNone/>
            </a:pPr>
            <a:r>
              <a:rPr lang="el-GR" sz="2800" dirty="0" smtClean="0">
                <a:solidFill>
                  <a:schemeClr val="tx1"/>
                </a:solidFill>
              </a:rPr>
              <a:t>να το βοηθήσουμε ανά πάσα στιγμή.</a:t>
            </a:r>
          </a:p>
          <a:p>
            <a:pPr algn="ctr">
              <a:buFont typeface="Arial" charset="0"/>
              <a:buNone/>
            </a:pPr>
            <a:r>
              <a:rPr lang="el-GR" sz="2800" dirty="0" smtClean="0">
                <a:solidFill>
                  <a:schemeClr val="tx1"/>
                </a:solidFill>
              </a:rPr>
              <a:t>Εάν κατανοήσουμε ότι πολλές από τις</a:t>
            </a:r>
          </a:p>
          <a:p>
            <a:pPr algn="ctr">
              <a:buFont typeface="Arial" charset="0"/>
              <a:buNone/>
            </a:pPr>
            <a:r>
              <a:rPr lang="el-GR" sz="2800" b="1" dirty="0" err="1" smtClean="0">
                <a:solidFill>
                  <a:schemeClr val="tx1"/>
                </a:solidFill>
              </a:rPr>
              <a:t>διαταρακτικές</a:t>
            </a:r>
            <a:r>
              <a:rPr lang="el-GR" sz="2800" b="1" dirty="0" smtClean="0">
                <a:solidFill>
                  <a:schemeClr val="tx1"/>
                </a:solidFill>
              </a:rPr>
              <a:t> συμπεριφορές </a:t>
            </a:r>
            <a:r>
              <a:rPr lang="el-GR" sz="2800" dirty="0" smtClean="0">
                <a:solidFill>
                  <a:schemeClr val="tx1"/>
                </a:solidFill>
              </a:rPr>
              <a:t>του </a:t>
            </a:r>
          </a:p>
          <a:p>
            <a:pPr algn="ctr">
              <a:buFont typeface="Arial" charset="0"/>
              <a:buNone/>
            </a:pPr>
            <a:r>
              <a:rPr lang="el-GR" sz="2800" dirty="0" smtClean="0">
                <a:solidFill>
                  <a:schemeClr val="tx1"/>
                </a:solidFill>
              </a:rPr>
              <a:t> δεν γίνονται σκόπιμα, αλλά </a:t>
            </a:r>
          </a:p>
          <a:p>
            <a:pPr algn="ctr">
              <a:buFont typeface="Arial" charset="0"/>
              <a:buNone/>
            </a:pPr>
            <a:r>
              <a:rPr lang="el-GR" sz="2800" b="1" dirty="0" smtClean="0">
                <a:solidFill>
                  <a:schemeClr val="tx1"/>
                </a:solidFill>
              </a:rPr>
              <a:t>προκύπτουν από αντικειμενικές δυσκολίες </a:t>
            </a:r>
          </a:p>
          <a:p>
            <a:pPr algn="ctr">
              <a:buFont typeface="Arial" charset="0"/>
              <a:buNone/>
            </a:pPr>
            <a:r>
              <a:rPr lang="el-GR" sz="2800" dirty="0" smtClean="0">
                <a:solidFill>
                  <a:schemeClr val="tx1"/>
                </a:solidFill>
              </a:rPr>
              <a:t>που τους προκαλεί η ίδια η διαταραχή, </a:t>
            </a:r>
          </a:p>
          <a:p>
            <a:pPr algn="ctr">
              <a:buFont typeface="Arial" charset="0"/>
              <a:buNone/>
            </a:pPr>
            <a:r>
              <a:rPr lang="el-GR" sz="2800" b="1" dirty="0" smtClean="0">
                <a:solidFill>
                  <a:schemeClr val="tx1"/>
                </a:solidFill>
              </a:rPr>
              <a:t>τότε η επικοινωνία και η συνεργασία μας </a:t>
            </a:r>
          </a:p>
          <a:p>
            <a:pPr algn="ctr">
              <a:buFont typeface="Arial" charset="0"/>
              <a:buNone/>
            </a:pPr>
            <a:r>
              <a:rPr lang="el-GR" sz="2800" b="1" dirty="0" smtClean="0">
                <a:solidFill>
                  <a:schemeClr val="tx1"/>
                </a:solidFill>
              </a:rPr>
              <a:t>θα βελτιωθούν άμεσα</a:t>
            </a:r>
            <a:r>
              <a:rPr lang="el-GR" sz="2800" dirty="0" smtClean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110" y="274638"/>
            <a:ext cx="8037689" cy="1143000"/>
          </a:xfrm>
        </p:spPr>
        <p:txBody>
          <a:bodyPr/>
          <a:lstStyle/>
          <a:p>
            <a:pPr algn="l"/>
            <a:r>
              <a:rPr lang="el-GR" dirty="0" smtClean="0">
                <a:solidFill>
                  <a:schemeClr val="tx1"/>
                </a:solidFill>
              </a:rPr>
              <a:t>Χαρακτηριστικά του ειδικού </a:t>
            </a:r>
            <a:br>
              <a:rPr lang="el-GR" dirty="0" smtClean="0">
                <a:solidFill>
                  <a:schemeClr val="tx1"/>
                </a:solidFill>
              </a:rPr>
            </a:br>
            <a:r>
              <a:rPr lang="el-GR" dirty="0" smtClean="0">
                <a:solidFill>
                  <a:schemeClr val="tx1"/>
                </a:solidFill>
              </a:rPr>
              <a:t>εκπαιδευτικού υλικού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el-GR" sz="3200" dirty="0" smtClean="0">
                <a:solidFill>
                  <a:schemeClr val="tx1"/>
                </a:solidFill>
              </a:rPr>
              <a:t>Στόχοι</a:t>
            </a:r>
          </a:p>
          <a:p>
            <a:pPr lvl="1"/>
            <a:r>
              <a:rPr lang="el-GR" sz="2800" dirty="0" smtClean="0">
                <a:solidFill>
                  <a:schemeClr val="tx1"/>
                </a:solidFill>
              </a:rPr>
              <a:t>Ελκυστικότητα</a:t>
            </a:r>
          </a:p>
          <a:p>
            <a:pPr lvl="1"/>
            <a:r>
              <a:rPr lang="el-GR" sz="2800" dirty="0" smtClean="0">
                <a:solidFill>
                  <a:schemeClr val="tx1"/>
                </a:solidFill>
              </a:rPr>
              <a:t>Ποικιλία ασκήσεων</a:t>
            </a:r>
          </a:p>
          <a:p>
            <a:pPr lvl="1"/>
            <a:r>
              <a:rPr lang="el-GR" sz="2800" dirty="0" smtClean="0">
                <a:solidFill>
                  <a:schemeClr val="tx1"/>
                </a:solidFill>
              </a:rPr>
              <a:t>Μεγάλο εύρος εκπαιδευόμενων δεξιοτήτων</a:t>
            </a:r>
          </a:p>
          <a:p>
            <a:pPr lvl="1"/>
            <a:r>
              <a:rPr lang="el-GR" sz="2800" dirty="0" smtClean="0">
                <a:solidFill>
                  <a:schemeClr val="tx1"/>
                </a:solidFill>
              </a:rPr>
              <a:t>Ασκήσεις κλιμακούμενης δυσκολίας</a:t>
            </a:r>
          </a:p>
          <a:p>
            <a:pPr lvl="1"/>
            <a:r>
              <a:rPr lang="el-GR" sz="2800" dirty="0" smtClean="0">
                <a:solidFill>
                  <a:schemeClr val="tx1"/>
                </a:solidFill>
              </a:rPr>
              <a:t>Διαμόρφωση παραμέτρων των </a:t>
            </a:r>
          </a:p>
          <a:p>
            <a:pPr marL="457200" lvl="1" indent="0">
              <a:buNone/>
            </a:pPr>
            <a:r>
              <a:rPr lang="el-GR" sz="2800" dirty="0" smtClean="0">
                <a:solidFill>
                  <a:schemeClr val="tx1"/>
                </a:solidFill>
              </a:rPr>
              <a:t>ασκήσεων από την εκπαιδευτικό </a:t>
            </a:r>
          </a:p>
          <a:p>
            <a:pPr marL="457200" lvl="1" indent="0">
              <a:buNone/>
            </a:pPr>
            <a:r>
              <a:rPr lang="el-GR" sz="2800" dirty="0" smtClean="0">
                <a:solidFill>
                  <a:schemeClr val="tx1"/>
                </a:solidFill>
              </a:rPr>
              <a:t>ανάλογα με το προφίλ του μαθητή </a:t>
            </a:r>
          </a:p>
          <a:p>
            <a:pPr marL="457200" lvl="1" indent="0">
              <a:buNone/>
            </a:pPr>
            <a:r>
              <a:rPr lang="el-GR" sz="2800" dirty="0" smtClean="0">
                <a:solidFill>
                  <a:schemeClr val="tx1"/>
                </a:solidFill>
              </a:rPr>
              <a:t>και την πρόοδο που επιτυγχάνει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690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778" y="274638"/>
            <a:ext cx="8080022" cy="1143000"/>
          </a:xfrm>
        </p:spPr>
        <p:txBody>
          <a:bodyPr/>
          <a:lstStyle/>
          <a:p>
            <a:pPr algn="l"/>
            <a:r>
              <a:rPr lang="el-G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 Ασκήσεις με τη μορφή </a:t>
            </a:r>
            <a:br>
              <a:rPr lang="el-G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l-G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παιχνιδιού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778" y="1600200"/>
            <a:ext cx="8080022" cy="4525963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Πουλιά</a:t>
            </a:r>
            <a:endPara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l-G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Κανόνι</a:t>
            </a:r>
          </a:p>
          <a:p>
            <a:r>
              <a:rPr lang="el-G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Μπαλόνια Ι</a:t>
            </a:r>
          </a:p>
          <a:p>
            <a:r>
              <a:rPr lang="el-G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Μπαλόνια ΙΙ</a:t>
            </a:r>
          </a:p>
          <a:p>
            <a:r>
              <a:rPr lang="el-G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Κουκκίδες Ι</a:t>
            </a:r>
          </a:p>
          <a:p>
            <a:r>
              <a:rPr lang="el-G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Κουκκίδες ΙΙ</a:t>
            </a:r>
          </a:p>
          <a:p>
            <a:r>
              <a:rPr lang="el-G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Ποιο ζώο ήταν αυτό ;</a:t>
            </a:r>
          </a:p>
          <a:p>
            <a:r>
              <a:rPr lang="el-G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Παραφωνία</a:t>
            </a:r>
          </a:p>
          <a:p>
            <a:r>
              <a:rPr lang="el-G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Αριθμοί</a:t>
            </a:r>
          </a:p>
          <a:p>
            <a:r>
              <a:rPr lang="el-G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Στόχος</a:t>
            </a:r>
          </a:p>
          <a:p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250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Οθόνη Εισαγωγής (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Dashboard)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546" b="1080"/>
          <a:stretch/>
        </p:blipFill>
        <p:spPr>
          <a:xfrm>
            <a:off x="457200" y="1150471"/>
            <a:ext cx="8229600" cy="5270085"/>
          </a:xfrm>
        </p:spPr>
      </p:pic>
    </p:spTree>
    <p:extLst>
      <p:ext uri="{BB962C8B-B14F-4D97-AF65-F5344CB8AC3E}">
        <p14:creationId xmlns="" xmlns:p14="http://schemas.microsoft.com/office/powerpoint/2010/main" val="395328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638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ΠΟΥΛΙΑ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489" b="-1792"/>
          <a:stretch/>
        </p:blipFill>
        <p:spPr>
          <a:xfrm>
            <a:off x="457200" y="1128889"/>
            <a:ext cx="8229600" cy="5531555"/>
          </a:xfrm>
        </p:spPr>
      </p:pic>
    </p:spTree>
    <p:extLst>
      <p:ext uri="{BB962C8B-B14F-4D97-AF65-F5344CB8AC3E}">
        <p14:creationId xmlns="" xmlns:p14="http://schemas.microsoft.com/office/powerpoint/2010/main" val="414662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7695"/>
          </a:xfr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ΠΟΥΛΙΑ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" b="1354"/>
          <a:stretch/>
        </p:blipFill>
        <p:spPr>
          <a:xfrm>
            <a:off x="457200" y="1157111"/>
            <a:ext cx="8229600" cy="5362222"/>
          </a:xfrm>
        </p:spPr>
      </p:pic>
    </p:spTree>
    <p:extLst>
      <p:ext uri="{BB962C8B-B14F-4D97-AF65-F5344CB8AC3E}">
        <p14:creationId xmlns="" xmlns:p14="http://schemas.microsoft.com/office/powerpoint/2010/main" val="24890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ΠΟΥΛΙΑ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-3220"/>
          <a:stretch/>
        </p:blipFill>
        <p:spPr>
          <a:xfrm>
            <a:off x="457200" y="1312333"/>
            <a:ext cx="8229600" cy="5559777"/>
          </a:xfrm>
        </p:spPr>
      </p:pic>
    </p:spTree>
    <p:extLst>
      <p:ext uri="{BB962C8B-B14F-4D97-AF65-F5344CB8AC3E}">
        <p14:creationId xmlns="" xmlns:p14="http://schemas.microsoft.com/office/powerpoint/2010/main" val="104163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tx1"/>
                </a:solidFill>
              </a:rPr>
              <a:t>ΟΡΙΣΜΟΣ ΤΗΣ ΔΕΠΥ 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63" y="1600200"/>
            <a:ext cx="8186737" cy="4525963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dirty="0" err="1" smtClean="0">
                <a:solidFill>
                  <a:schemeClr val="tx1"/>
                </a:solidFill>
              </a:rPr>
              <a:t>νευρο</a:t>
            </a:r>
            <a:r>
              <a:rPr lang="en-US" dirty="0" smtClean="0">
                <a:solidFill>
                  <a:schemeClr val="tx1"/>
                </a:solidFill>
              </a:rPr>
              <a:t>-</a:t>
            </a:r>
            <a:r>
              <a:rPr lang="el-GR" dirty="0" smtClean="0">
                <a:solidFill>
                  <a:schemeClr val="tx1"/>
                </a:solidFill>
              </a:rPr>
              <a:t>βιολογική αναπτυξιακή διαταραχή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l-GR" dirty="0" smtClean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dirty="0" smtClean="0">
                <a:solidFill>
                  <a:schemeClr val="tx1"/>
                </a:solidFill>
              </a:rPr>
              <a:t>έντονα ΚΑΙ επίμονα συμπτώματα 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dirty="0" smtClean="0">
                <a:solidFill>
                  <a:schemeClr val="tx1"/>
                </a:solidFill>
              </a:rPr>
              <a:t> Απροσεξία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dirty="0" smtClean="0">
                <a:solidFill>
                  <a:schemeClr val="tx1"/>
                </a:solidFill>
              </a:rPr>
              <a:t> </a:t>
            </a:r>
            <a:r>
              <a:rPr lang="el-GR" dirty="0" err="1" smtClean="0">
                <a:solidFill>
                  <a:schemeClr val="tx1"/>
                </a:solidFill>
              </a:rPr>
              <a:t>Υπερκινητικότητα</a:t>
            </a:r>
            <a:endParaRPr lang="el-GR" dirty="0" smtClean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dirty="0" smtClean="0">
                <a:solidFill>
                  <a:schemeClr val="tx1"/>
                </a:solidFill>
              </a:rPr>
              <a:t> Παρορμητικότητα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>
                <a:solidFill>
                  <a:schemeClr val="tx1"/>
                </a:solidFill>
              </a:rPr>
              <a:t>															</a:t>
            </a:r>
            <a:r>
              <a:rPr lang="el-GR" sz="2400" dirty="0" smtClean="0">
                <a:solidFill>
                  <a:schemeClr val="tx1"/>
                </a:solidFill>
              </a:rPr>
              <a:t>(</a:t>
            </a:r>
            <a:r>
              <a:rPr lang="en-US" sz="2000" dirty="0" smtClean="0">
                <a:solidFill>
                  <a:schemeClr val="tx1"/>
                </a:solidFill>
              </a:rPr>
              <a:t>APA, 1994)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ΚΑΝΟΝΙΑ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789"/>
          <a:stretch/>
        </p:blipFill>
        <p:spPr>
          <a:xfrm>
            <a:off x="457200" y="1157111"/>
            <a:ext cx="8229600" cy="5277556"/>
          </a:xfrm>
        </p:spPr>
      </p:pic>
    </p:spTree>
    <p:extLst>
      <p:ext uri="{BB962C8B-B14F-4D97-AF65-F5344CB8AC3E}">
        <p14:creationId xmlns="" xmlns:p14="http://schemas.microsoft.com/office/powerpoint/2010/main" val="44223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ΚΑΝΟΝΙΑ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17" b="4953"/>
          <a:stretch/>
        </p:blipFill>
        <p:spPr>
          <a:xfrm>
            <a:off x="457200" y="1157111"/>
            <a:ext cx="8229600" cy="5559369"/>
          </a:xfrm>
        </p:spPr>
      </p:pic>
    </p:spTree>
    <p:extLst>
      <p:ext uri="{BB962C8B-B14F-4D97-AF65-F5344CB8AC3E}">
        <p14:creationId xmlns="" xmlns:p14="http://schemas.microsoft.com/office/powerpoint/2010/main" val="335000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ΚΑΝΟΝΙΑ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798"/>
          <a:stretch/>
        </p:blipFill>
        <p:spPr>
          <a:xfrm>
            <a:off x="457200" y="1199444"/>
            <a:ext cx="8229600" cy="5333442"/>
          </a:xfrm>
        </p:spPr>
      </p:pic>
    </p:spTree>
    <p:extLst>
      <p:ext uri="{BB962C8B-B14F-4D97-AF65-F5344CB8AC3E}">
        <p14:creationId xmlns="" xmlns:p14="http://schemas.microsoft.com/office/powerpoint/2010/main" val="2579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ΜΠΑΛΟΝΙΑ   Ι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2423" b="1637"/>
          <a:stretch/>
        </p:blipFill>
        <p:spPr>
          <a:xfrm>
            <a:off x="457200" y="1298222"/>
            <a:ext cx="8229600" cy="5264509"/>
          </a:xfrm>
        </p:spPr>
      </p:pic>
    </p:spTree>
    <p:extLst>
      <p:ext uri="{BB962C8B-B14F-4D97-AF65-F5344CB8AC3E}">
        <p14:creationId xmlns="" xmlns:p14="http://schemas.microsoft.com/office/powerpoint/2010/main" val="62803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ΜΠΑΛΟΝΙΑ  Ι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-3220"/>
          <a:stretch/>
        </p:blipFill>
        <p:spPr>
          <a:xfrm>
            <a:off x="457200" y="1213556"/>
            <a:ext cx="8229600" cy="5489222"/>
          </a:xfrm>
        </p:spPr>
      </p:pic>
    </p:spTree>
    <p:extLst>
      <p:ext uri="{BB962C8B-B14F-4D97-AF65-F5344CB8AC3E}">
        <p14:creationId xmlns="" xmlns:p14="http://schemas.microsoft.com/office/powerpoint/2010/main" val="74133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ΜΠΑΛΟΝΙΑ  ΙΙ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519" b="14519"/>
          <a:stretch>
            <a:fillRect/>
          </a:stretch>
        </p:blipFill>
        <p:spPr>
          <a:xfrm>
            <a:off x="457200" y="1312334"/>
            <a:ext cx="8229600" cy="5150555"/>
          </a:xfrm>
        </p:spPr>
      </p:pic>
    </p:spTree>
    <p:extLst>
      <p:ext uri="{BB962C8B-B14F-4D97-AF65-F5344CB8AC3E}">
        <p14:creationId xmlns="" xmlns:p14="http://schemas.microsoft.com/office/powerpoint/2010/main" val="265788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888" y="274638"/>
            <a:ext cx="7938911" cy="1143000"/>
          </a:xfr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ΜΠΑΛΟΝΙΑ ΙΙ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519" b="14519"/>
          <a:stretch>
            <a:fillRect/>
          </a:stretch>
        </p:blipFill>
        <p:spPr>
          <a:xfrm>
            <a:off x="457200" y="1199445"/>
            <a:ext cx="8229600" cy="5305777"/>
          </a:xfrm>
        </p:spPr>
      </p:pic>
    </p:spTree>
    <p:extLst>
      <p:ext uri="{BB962C8B-B14F-4D97-AF65-F5344CB8AC3E}">
        <p14:creationId xmlns="" xmlns:p14="http://schemas.microsoft.com/office/powerpoint/2010/main" val="316024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ΚΟΥΚΚΙΔΕΣ  Ι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14519" b="14519"/>
          <a:stretch>
            <a:fillRect/>
          </a:stretch>
        </p:blipFill>
        <p:spPr>
          <a:xfrm>
            <a:off x="457200" y="1298222"/>
            <a:ext cx="8229600" cy="5051778"/>
          </a:xfrm>
        </p:spPr>
      </p:pic>
    </p:spTree>
    <p:extLst>
      <p:ext uri="{BB962C8B-B14F-4D97-AF65-F5344CB8AC3E}">
        <p14:creationId xmlns="" xmlns:p14="http://schemas.microsoft.com/office/powerpoint/2010/main" val="173133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ΚΟΥΚΚΙΔΕΣ  ΙΙ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519" b="14519"/>
          <a:stretch>
            <a:fillRect/>
          </a:stretch>
        </p:blipFill>
        <p:spPr>
          <a:xfrm>
            <a:off x="457200" y="1270000"/>
            <a:ext cx="8229600" cy="5122333"/>
          </a:xfrm>
        </p:spPr>
      </p:pic>
    </p:spTree>
    <p:extLst>
      <p:ext uri="{BB962C8B-B14F-4D97-AF65-F5344CB8AC3E}">
        <p14:creationId xmlns="" xmlns:p14="http://schemas.microsoft.com/office/powerpoint/2010/main" val="114713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ΚΟΥΚΚΙΔΕΣ  ΙΙ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519" b="14519"/>
          <a:stretch>
            <a:fillRect/>
          </a:stretch>
        </p:blipFill>
        <p:spPr>
          <a:xfrm>
            <a:off x="457200" y="1417638"/>
            <a:ext cx="8229600" cy="4708525"/>
          </a:xfrm>
        </p:spPr>
      </p:pic>
    </p:spTree>
    <p:extLst>
      <p:ext uri="{BB962C8B-B14F-4D97-AF65-F5344CB8AC3E}">
        <p14:creationId xmlns="" xmlns:p14="http://schemas.microsoft.com/office/powerpoint/2010/main" val="310474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3 - Δεξιό άγκιστρο"/>
          <p:cNvSpPr/>
          <p:nvPr/>
        </p:nvSpPr>
        <p:spPr>
          <a:xfrm>
            <a:off x="3643306" y="3500438"/>
            <a:ext cx="857256" cy="1785950"/>
          </a:xfrm>
          <a:prstGeom prst="rightBrace">
            <a:avLst/>
          </a:prstGeom>
          <a:ln w="38100">
            <a:solidFill>
              <a:srgbClr val="C00000"/>
            </a:solidFill>
          </a:ln>
          <a:scene3d>
            <a:camera prst="orthographicFront"/>
            <a:lightRig rig="balanced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1"/>
                </a:solidFill>
              </a:rPr>
              <a:t>ΔΕΠΥ ΚΑΙ ΕΓΚΕΦΑΛΙΚΗ ΔΥΣΛΕΙΤΟΥΡΓΙΑ </a:t>
            </a:r>
            <a:r>
              <a:rPr lang="el-GR" sz="3100" dirty="0" smtClean="0">
                <a:solidFill>
                  <a:schemeClr val="tx1"/>
                </a:solidFill>
              </a:rPr>
              <a:t>(1)</a:t>
            </a:r>
            <a:endParaRPr lang="en-US" sz="3100" dirty="0" smtClean="0">
              <a:solidFill>
                <a:schemeClr val="tx1"/>
              </a:solidFill>
            </a:endParaRPr>
          </a:p>
        </p:txBody>
      </p:sp>
      <p:sp>
        <p:nvSpPr>
          <p:cNvPr id="4100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l-GR" dirty="0" smtClean="0">
                <a:solidFill>
                  <a:schemeClr val="tx1"/>
                </a:solidFill>
              </a:rPr>
              <a:t>Δυσλειτουργίες σε συγκεκριμένες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>περιοχές </a:t>
            </a:r>
          </a:p>
          <a:p>
            <a:pPr algn="ctr" eaLnBrk="1" hangingPunct="1">
              <a:buFont typeface="Arial" charset="0"/>
              <a:buNone/>
            </a:pPr>
            <a:r>
              <a:rPr lang="el-GR" dirty="0" smtClean="0">
                <a:solidFill>
                  <a:schemeClr val="tx1"/>
                </a:solidFill>
              </a:rPr>
              <a:t>του εγκεφάλου </a:t>
            </a:r>
          </a:p>
          <a:p>
            <a:pPr algn="ctr" eaLnBrk="1" hangingPunct="1">
              <a:buFont typeface="Arial" charset="0"/>
              <a:buNone/>
            </a:pPr>
            <a:r>
              <a:rPr lang="el-GR" i="1" dirty="0" smtClean="0">
                <a:solidFill>
                  <a:schemeClr val="tx1"/>
                </a:solidFill>
              </a:rPr>
              <a:t>(μελέτες </a:t>
            </a:r>
            <a:r>
              <a:rPr lang="el-GR" i="1" dirty="0" err="1" smtClean="0">
                <a:solidFill>
                  <a:schemeClr val="tx1"/>
                </a:solidFill>
              </a:rPr>
              <a:t>νευροαπεικόνισης</a:t>
            </a:r>
            <a:r>
              <a:rPr lang="el-GR" i="1" dirty="0" smtClean="0">
                <a:solidFill>
                  <a:schemeClr val="tx1"/>
                </a:solidFill>
              </a:rPr>
              <a:t>)</a:t>
            </a:r>
          </a:p>
          <a:p>
            <a:pPr eaLnBrk="1" hangingPunct="1">
              <a:buFont typeface="Arial" charset="0"/>
              <a:buNone/>
            </a:pPr>
            <a:endParaRPr lang="el-GR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el-GR" dirty="0" smtClean="0">
                <a:solidFill>
                  <a:schemeClr val="tx1"/>
                </a:solidFill>
              </a:rPr>
              <a:t>Αναστολή                      Επιτελικές Λειτουργίες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l-GR" dirty="0" smtClean="0">
                <a:solidFill>
                  <a:schemeClr val="tx1"/>
                </a:solidFill>
              </a:rPr>
              <a:t>Μνήμη εργασίας</a:t>
            </a:r>
          </a:p>
          <a:p>
            <a:pPr algn="ctr" eaLnBrk="1" hangingPunct="1">
              <a:buFont typeface="Arial" charset="0"/>
              <a:buNone/>
            </a:pPr>
            <a:r>
              <a:rPr lang="el-GR" dirty="0" smtClean="0">
                <a:solidFill>
                  <a:schemeClr val="tx1"/>
                </a:solidFill>
              </a:rPr>
              <a:t>             </a:t>
            </a: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l-GR" dirty="0" smtClean="0">
                <a:solidFill>
                  <a:schemeClr val="tx1"/>
                </a:solidFill>
              </a:rPr>
              <a:t>  </a:t>
            </a: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l-GR" sz="2000" dirty="0" smtClean="0">
                <a:solidFill>
                  <a:schemeClr val="tx1"/>
                </a:solidFill>
              </a:rPr>
              <a:t>(</a:t>
            </a:r>
            <a:r>
              <a:rPr lang="en-US" sz="2000" dirty="0" smtClean="0">
                <a:solidFill>
                  <a:schemeClr val="tx1"/>
                </a:solidFill>
              </a:rPr>
              <a:t>Barkley, 1997; </a:t>
            </a:r>
            <a:r>
              <a:rPr lang="en-US" sz="2000" dirty="0" err="1" smtClean="0">
                <a:solidFill>
                  <a:schemeClr val="tx1"/>
                </a:solidFill>
              </a:rPr>
              <a:t>Tannock</a:t>
            </a:r>
            <a:r>
              <a:rPr lang="en-US" sz="2000" dirty="0" smtClean="0">
                <a:solidFill>
                  <a:schemeClr val="tx1"/>
                </a:solidFill>
              </a:rPr>
              <a:t>, 1998)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ΚΟΥΚΚΙΔΕΣ  ΙΙ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519" b="14519"/>
          <a:stretch>
            <a:fillRect/>
          </a:stretch>
        </p:blipFill>
        <p:spPr>
          <a:xfrm>
            <a:off x="457200" y="1417638"/>
            <a:ext cx="8229600" cy="4932362"/>
          </a:xfrm>
        </p:spPr>
      </p:pic>
    </p:spTree>
    <p:extLst>
      <p:ext uri="{BB962C8B-B14F-4D97-AF65-F5344CB8AC3E}">
        <p14:creationId xmlns="" xmlns:p14="http://schemas.microsoft.com/office/powerpoint/2010/main" val="275173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ΠΟΙΟ ΖΩΟ ΗΤΑΝ ΑΥΤΌ ;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519" b="14519"/>
          <a:stretch>
            <a:fillRect/>
          </a:stretch>
        </p:blipFill>
        <p:spPr>
          <a:xfrm>
            <a:off x="457200" y="1417638"/>
            <a:ext cx="8229600" cy="4708525"/>
          </a:xfrm>
        </p:spPr>
      </p:pic>
    </p:spTree>
    <p:extLst>
      <p:ext uri="{BB962C8B-B14F-4D97-AF65-F5344CB8AC3E}">
        <p14:creationId xmlns="" xmlns:p14="http://schemas.microsoft.com/office/powerpoint/2010/main" val="105676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ΠΟΙΟ ΖΩΟ ΗΤΑΝ ΑΥΤΌ ;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519" b="14519"/>
          <a:stretch>
            <a:fillRect/>
          </a:stretch>
        </p:blipFill>
        <p:spPr>
          <a:xfrm>
            <a:off x="457200" y="1270000"/>
            <a:ext cx="8229600" cy="5094111"/>
          </a:xfrm>
        </p:spPr>
      </p:pic>
    </p:spTree>
    <p:extLst>
      <p:ext uri="{BB962C8B-B14F-4D97-AF65-F5344CB8AC3E}">
        <p14:creationId xmlns="" xmlns:p14="http://schemas.microsoft.com/office/powerpoint/2010/main" val="224850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tx1"/>
                </a:solidFill>
              </a:rPr>
              <a:t>ΠΟΙΟ ΖΩΟ ΗΤΑΝ ΑΥΤΌ ; </a:t>
            </a:r>
            <a:br>
              <a:rPr lang="el-GR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519" b="14519"/>
          <a:stretch>
            <a:fillRect/>
          </a:stretch>
        </p:blipFill>
        <p:spPr>
          <a:xfrm>
            <a:off x="457200" y="1058333"/>
            <a:ext cx="8229600" cy="5305777"/>
          </a:xfrm>
        </p:spPr>
      </p:pic>
    </p:spTree>
    <p:extLst>
      <p:ext uri="{BB962C8B-B14F-4D97-AF65-F5344CB8AC3E}">
        <p14:creationId xmlns="" xmlns:p14="http://schemas.microsoft.com/office/powerpoint/2010/main" val="306945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tx1"/>
                </a:solidFill>
              </a:rPr>
              <a:t>ΠΟΙΟ ΖΩΟ ΗΤΑΝ ΑΥΤΌ ; </a:t>
            </a:r>
            <a:br>
              <a:rPr lang="el-GR" dirty="0">
                <a:solidFill>
                  <a:schemeClr val="tx1"/>
                </a:solidFill>
              </a:rPr>
            </a:br>
            <a:r>
              <a:rPr lang="el-GR" dirty="0">
                <a:solidFill>
                  <a:schemeClr val="tx1"/>
                </a:solidFill>
              </a:rPr>
              <a:t>Πίνακας Αποτελεσμάτων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98" b="160"/>
          <a:stretch/>
        </p:blipFill>
        <p:spPr>
          <a:xfrm>
            <a:off x="457200" y="1417639"/>
            <a:ext cx="8229600" cy="5242806"/>
          </a:xfrm>
        </p:spPr>
      </p:pic>
    </p:spTree>
    <p:extLst>
      <p:ext uri="{BB962C8B-B14F-4D97-AF65-F5344CB8AC3E}">
        <p14:creationId xmlns="" xmlns:p14="http://schemas.microsoft.com/office/powerpoint/2010/main" val="111078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ΠΑΡΑΦΩΝΙΑ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519" b="14519"/>
          <a:stretch>
            <a:fillRect/>
          </a:stretch>
        </p:blipFill>
        <p:spPr>
          <a:xfrm>
            <a:off x="457200" y="1417638"/>
            <a:ext cx="8229600" cy="4974695"/>
          </a:xfrm>
        </p:spPr>
      </p:pic>
    </p:spTree>
    <p:extLst>
      <p:ext uri="{BB962C8B-B14F-4D97-AF65-F5344CB8AC3E}">
        <p14:creationId xmlns="" xmlns:p14="http://schemas.microsoft.com/office/powerpoint/2010/main" val="135073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ΠΑΡΑΦΩΝΙΑ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519" b="14519"/>
          <a:stretch>
            <a:fillRect/>
          </a:stretch>
        </p:blipFill>
        <p:spPr>
          <a:xfrm>
            <a:off x="457200" y="1284111"/>
            <a:ext cx="8229600" cy="5051777"/>
          </a:xfrm>
        </p:spPr>
      </p:pic>
    </p:spTree>
    <p:extLst>
      <p:ext uri="{BB962C8B-B14F-4D97-AF65-F5344CB8AC3E}">
        <p14:creationId xmlns="" xmlns:p14="http://schemas.microsoft.com/office/powerpoint/2010/main" val="369875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ΠΑΡΑΦΩΝΙΑ</a:t>
            </a:r>
            <a:br>
              <a:rPr lang="el-GR" dirty="0" smtClean="0">
                <a:solidFill>
                  <a:schemeClr val="tx1"/>
                </a:solidFill>
              </a:rPr>
            </a:br>
            <a:r>
              <a:rPr lang="el-GR" dirty="0" smtClean="0">
                <a:solidFill>
                  <a:schemeClr val="tx1"/>
                </a:solidFill>
              </a:rPr>
              <a:t>Πίνακας Αποτελεσμάτων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16" b="-153"/>
          <a:stretch/>
        </p:blipFill>
        <p:spPr>
          <a:xfrm>
            <a:off x="457200" y="1417637"/>
            <a:ext cx="8229600" cy="5172251"/>
          </a:xfrm>
        </p:spPr>
      </p:pic>
    </p:spTree>
    <p:extLst>
      <p:ext uri="{BB962C8B-B14F-4D97-AF65-F5344CB8AC3E}">
        <p14:creationId xmlns="" xmlns:p14="http://schemas.microsoft.com/office/powerpoint/2010/main" val="367777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ΑΡΙΘΜΟΙ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519" b="14519"/>
          <a:stretch>
            <a:fillRect/>
          </a:stretch>
        </p:blipFill>
        <p:spPr>
          <a:xfrm>
            <a:off x="457200" y="1332972"/>
            <a:ext cx="8229600" cy="4988806"/>
          </a:xfrm>
        </p:spPr>
      </p:pic>
    </p:spTree>
    <p:extLst>
      <p:ext uri="{BB962C8B-B14F-4D97-AF65-F5344CB8AC3E}">
        <p14:creationId xmlns="" xmlns:p14="http://schemas.microsoft.com/office/powerpoint/2010/main" val="124085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714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ΑΡΙΘΜΟΙ</a:t>
            </a:r>
            <a:br>
              <a:rPr lang="el-GR" dirty="0" smtClean="0">
                <a:solidFill>
                  <a:schemeClr val="tx1"/>
                </a:solidFill>
              </a:rPr>
            </a:br>
            <a:r>
              <a:rPr lang="el-GR" dirty="0" smtClean="0">
                <a:solidFill>
                  <a:schemeClr val="tx1"/>
                </a:solidFill>
              </a:rPr>
              <a:t>Πίνακας Αποτελεσμάτων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78" y="1241778"/>
            <a:ext cx="8334022" cy="53057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689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888" y="274638"/>
            <a:ext cx="7938911" cy="1143000"/>
          </a:xfrm>
        </p:spPr>
        <p:txBody>
          <a:bodyPr/>
          <a:lstStyle/>
          <a:p>
            <a:pPr algn="l"/>
            <a:r>
              <a:rPr lang="el-GR" dirty="0" smtClean="0">
                <a:solidFill>
                  <a:schemeClr val="tx1"/>
                </a:solidFill>
              </a:rPr>
              <a:t>ΕΠΙΤΕΛΙΚΕΣ ΛΕΙΤΟΥΡΓΙΕΣ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Επιτελικές Λειτουργίες</a:t>
            </a:r>
          </a:p>
          <a:p>
            <a:pPr lvl="1"/>
            <a:r>
              <a:rPr lang="el-GR" dirty="0" smtClean="0">
                <a:solidFill>
                  <a:schemeClr val="tx1"/>
                </a:solidFill>
              </a:rPr>
              <a:t>Μνήμη Εργασίας : Βραχυπρόθεσμη αποθήκευση ΑΛΛΑ και χειρισμός πληροφοριών στην μνήμη</a:t>
            </a:r>
          </a:p>
          <a:p>
            <a:pPr lvl="1"/>
            <a:r>
              <a:rPr lang="el-GR" dirty="0" smtClean="0">
                <a:solidFill>
                  <a:schemeClr val="tx1"/>
                </a:solidFill>
              </a:rPr>
              <a:t>Γνωστική Ευελιξία : Ικανότητα προσαρμογής σε νέα δεδομένα – αλλαγή τακτικής/στρατηγικής</a:t>
            </a:r>
          </a:p>
          <a:p>
            <a:pPr lvl="1"/>
            <a:r>
              <a:rPr lang="el-GR" dirty="0" smtClean="0">
                <a:solidFill>
                  <a:schemeClr val="tx1"/>
                </a:solidFill>
              </a:rPr>
              <a:t>Αναστολή απάντησης : Ικανότητα διακοπής </a:t>
            </a:r>
          </a:p>
          <a:p>
            <a:pPr marL="457200" lvl="1" indent="0">
              <a:buNone/>
            </a:pPr>
            <a:r>
              <a:rPr lang="el-GR" dirty="0" smtClean="0">
                <a:solidFill>
                  <a:schemeClr val="tx1"/>
                </a:solidFill>
              </a:rPr>
              <a:t>μια ενέργειας που βρίσκεται σε εξέλιξη ή </a:t>
            </a:r>
          </a:p>
          <a:p>
            <a:pPr marL="457200" lvl="1" indent="0">
              <a:buNone/>
            </a:pPr>
            <a:r>
              <a:rPr lang="el-GR" dirty="0" smtClean="0">
                <a:solidFill>
                  <a:schemeClr val="tx1"/>
                </a:solidFill>
              </a:rPr>
              <a:t>αναστολής της πριν εκδηλωθεί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029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7140"/>
          </a:xfr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ΣΤΟΧΟΣ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519" b="14519"/>
          <a:stretch>
            <a:fillRect/>
          </a:stretch>
        </p:blipFill>
        <p:spPr>
          <a:xfrm>
            <a:off x="457200" y="1241778"/>
            <a:ext cx="8229600" cy="5263444"/>
          </a:xfrm>
        </p:spPr>
      </p:pic>
    </p:spTree>
    <p:extLst>
      <p:ext uri="{BB962C8B-B14F-4D97-AF65-F5344CB8AC3E}">
        <p14:creationId xmlns="" xmlns:p14="http://schemas.microsoft.com/office/powerpoint/2010/main" val="343220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ΣΤΟΧΟΣ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519" b="14519"/>
          <a:stretch>
            <a:fillRect/>
          </a:stretch>
        </p:blipFill>
        <p:spPr>
          <a:xfrm>
            <a:off x="457200" y="1270000"/>
            <a:ext cx="8229600" cy="5136444"/>
          </a:xfrm>
        </p:spPr>
      </p:pic>
    </p:spTree>
    <p:extLst>
      <p:ext uri="{BB962C8B-B14F-4D97-AF65-F5344CB8AC3E}">
        <p14:creationId xmlns="" xmlns:p14="http://schemas.microsoft.com/office/powerpoint/2010/main" val="348345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ΣΤΟΧΟΣ </a:t>
            </a:r>
            <a:br>
              <a:rPr lang="el-GR" dirty="0" smtClean="0">
                <a:solidFill>
                  <a:schemeClr val="tx1"/>
                </a:solidFill>
              </a:rPr>
            </a:br>
            <a:r>
              <a:rPr lang="el-GR" dirty="0" smtClean="0">
                <a:solidFill>
                  <a:schemeClr val="tx1"/>
                </a:solidFill>
              </a:rPr>
              <a:t>Πίνακας Αποτελεσμάτων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1" b="167"/>
          <a:stretch/>
        </p:blipFill>
        <p:spPr>
          <a:xfrm>
            <a:off x="457200" y="1417638"/>
            <a:ext cx="8229600" cy="5087584"/>
          </a:xfrm>
        </p:spPr>
      </p:pic>
    </p:spTree>
    <p:extLst>
      <p:ext uri="{BB962C8B-B14F-4D97-AF65-F5344CB8AC3E}">
        <p14:creationId xmlns="" xmlns:p14="http://schemas.microsoft.com/office/powerpoint/2010/main" val="423773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22" y="274638"/>
            <a:ext cx="8023578" cy="1143000"/>
          </a:xfrm>
        </p:spPr>
        <p:txBody>
          <a:bodyPr>
            <a:normAutofit/>
          </a:bodyPr>
          <a:lstStyle/>
          <a:p>
            <a:pPr algn="l"/>
            <a:r>
              <a:rPr lang="el-GR" dirty="0" smtClean="0">
                <a:solidFill>
                  <a:schemeClr val="tx1"/>
                </a:solidFill>
              </a:rPr>
              <a:t>Γνωστική Εξάσκηση </a:t>
            </a:r>
            <a:br>
              <a:rPr lang="el-GR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(Cognitive Training)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222" y="1806109"/>
            <a:ext cx="6418895" cy="4708525"/>
          </a:xfrm>
        </p:spPr>
        <p:txBody>
          <a:bodyPr/>
          <a:lstStyle/>
          <a:p>
            <a:pPr>
              <a:tabLst>
                <a:tab pos="4213225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H </a:t>
            </a:r>
            <a:r>
              <a:rPr lang="el-GR" dirty="0" smtClean="0">
                <a:solidFill>
                  <a:schemeClr val="tx1"/>
                </a:solidFill>
              </a:rPr>
              <a:t>Προσοχή και η Συγκέντρωση </a:t>
            </a:r>
          </a:p>
          <a:p>
            <a:pPr>
              <a:tabLst>
                <a:tab pos="4213225" algn="l"/>
              </a:tabLst>
            </a:pPr>
            <a:r>
              <a:rPr lang="el-GR" dirty="0" smtClean="0">
                <a:solidFill>
                  <a:schemeClr val="tx1"/>
                </a:solidFill>
              </a:rPr>
              <a:t>εξαρτώνται σε μεγάλο βαθμό από τις Επιτελικές Λειτουργίες (ΕΛ)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tabLst>
                <a:tab pos="4213225" algn="l"/>
              </a:tabLst>
            </a:pPr>
            <a:r>
              <a:rPr lang="el-GR" dirty="0" smtClean="0">
                <a:solidFill>
                  <a:schemeClr val="tx1"/>
                </a:solidFill>
              </a:rPr>
              <a:t>Τα τελευταία χρόνια έχει αναδειχθεί η αποτελεσματικότητα μεθόδων Γνωστικής Εξάσκησης για την βελτίωση των (ΕΛ)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634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930" y="274638"/>
            <a:ext cx="8102869" cy="1143000"/>
          </a:xfrm>
        </p:spPr>
        <p:txBody>
          <a:bodyPr/>
          <a:lstStyle/>
          <a:p>
            <a:pPr algn="l"/>
            <a:r>
              <a:rPr lang="el-GR" dirty="0" smtClean="0">
                <a:solidFill>
                  <a:schemeClr val="tx1"/>
                </a:solidFill>
              </a:rPr>
              <a:t>Πληθυσμός - Στόχος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2334"/>
            <a:ext cx="8229600" cy="4813830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Το ψηφιακό υλικό αφορά παιδιά με </a:t>
            </a:r>
          </a:p>
          <a:p>
            <a:pPr marL="0" indent="0">
              <a:buNone/>
              <a:tabLst>
                <a:tab pos="268288" algn="l"/>
              </a:tabLst>
            </a:pPr>
            <a:r>
              <a:rPr lang="el-GR" dirty="0">
                <a:solidFill>
                  <a:schemeClr val="tx1"/>
                </a:solidFill>
              </a:rPr>
              <a:t>	</a:t>
            </a:r>
            <a:r>
              <a:rPr lang="el-GR" dirty="0" smtClean="0">
                <a:solidFill>
                  <a:schemeClr val="tx1"/>
                </a:solidFill>
              </a:rPr>
              <a:t>προβλήματα προσοχής και συγκέντρωσης</a:t>
            </a:r>
          </a:p>
          <a:p>
            <a:pPr marL="0" indent="0">
              <a:buNone/>
              <a:tabLst>
                <a:tab pos="268288" algn="l"/>
              </a:tabLst>
            </a:pPr>
            <a:r>
              <a:rPr lang="el-GR" dirty="0" smtClean="0">
                <a:solidFill>
                  <a:schemeClr val="tx1"/>
                </a:solidFill>
              </a:rPr>
              <a:t>	Στον πληθυσμό περιλαμβάνονται </a:t>
            </a:r>
          </a:p>
          <a:p>
            <a:pPr marL="0" indent="0">
              <a:buNone/>
              <a:tabLst>
                <a:tab pos="268288" algn="l"/>
              </a:tabLst>
            </a:pPr>
            <a:r>
              <a:rPr lang="el-GR" dirty="0">
                <a:solidFill>
                  <a:schemeClr val="tx1"/>
                </a:solidFill>
              </a:rPr>
              <a:t>	</a:t>
            </a:r>
            <a:r>
              <a:rPr lang="el-GR" dirty="0" smtClean="0">
                <a:solidFill>
                  <a:schemeClr val="tx1"/>
                </a:solidFill>
              </a:rPr>
              <a:t>παιδιά με </a:t>
            </a:r>
            <a:r>
              <a:rPr lang="el-GR" dirty="0" err="1" smtClean="0">
                <a:solidFill>
                  <a:schemeClr val="tx1"/>
                </a:solidFill>
              </a:rPr>
              <a:t>διαγνωσμένες</a:t>
            </a:r>
            <a:r>
              <a:rPr lang="el-GR" dirty="0" smtClean="0">
                <a:solidFill>
                  <a:schemeClr val="tx1"/>
                </a:solidFill>
              </a:rPr>
              <a:t> διαταραχές (ΔΕΠΥ, Διαταραχή 	Αυτιστικού Φάσματος, Δυσλεξία) καθώς και παιδιά που  	διαπιστώνει ο ίδιος ο εκπαιδευτικός ότι </a:t>
            </a:r>
          </a:p>
          <a:p>
            <a:pPr marL="0" indent="0">
              <a:buNone/>
              <a:tabLst>
                <a:tab pos="268288" algn="l"/>
              </a:tabLst>
            </a:pPr>
            <a:r>
              <a:rPr lang="el-GR" dirty="0">
                <a:solidFill>
                  <a:schemeClr val="tx1"/>
                </a:solidFill>
              </a:rPr>
              <a:t>	</a:t>
            </a:r>
            <a:r>
              <a:rPr lang="el-GR" dirty="0" smtClean="0">
                <a:solidFill>
                  <a:schemeClr val="tx1"/>
                </a:solidFill>
              </a:rPr>
              <a:t>δυσκολεύονται</a:t>
            </a:r>
          </a:p>
          <a:p>
            <a:r>
              <a:rPr lang="el-GR" dirty="0" smtClean="0">
                <a:solidFill>
                  <a:schemeClr val="tx1"/>
                </a:solidFill>
              </a:rPr>
              <a:t>Παιδιά χωρίς διαπιστωμένες δυσκολίες </a:t>
            </a:r>
          </a:p>
          <a:p>
            <a:pPr marL="0" indent="0">
              <a:buNone/>
              <a:tabLst>
                <a:tab pos="352425" algn="l"/>
              </a:tabLst>
            </a:pPr>
            <a:r>
              <a:rPr lang="el-GR" dirty="0" smtClean="0">
                <a:solidFill>
                  <a:schemeClr val="tx1"/>
                </a:solidFill>
              </a:rPr>
              <a:t>	μπορούν να χρησιμοποιήσουν το υλικό </a:t>
            </a:r>
          </a:p>
          <a:p>
            <a:pPr marL="0" indent="0">
              <a:buNone/>
              <a:tabLst>
                <a:tab pos="352425" algn="l"/>
              </a:tabLst>
            </a:pPr>
            <a:r>
              <a:rPr lang="el-GR" dirty="0">
                <a:solidFill>
                  <a:schemeClr val="tx1"/>
                </a:solidFill>
              </a:rPr>
              <a:t>	</a:t>
            </a:r>
            <a:r>
              <a:rPr lang="el-GR" dirty="0" smtClean="0">
                <a:solidFill>
                  <a:schemeClr val="tx1"/>
                </a:solidFill>
              </a:rPr>
              <a:t>αφού 	ενδέχεται να ενισχύσουν την </a:t>
            </a:r>
          </a:p>
          <a:p>
            <a:pPr marL="0" indent="0">
              <a:buNone/>
              <a:tabLst>
                <a:tab pos="352425" algn="l"/>
              </a:tabLst>
            </a:pPr>
            <a:r>
              <a:rPr lang="el-GR" dirty="0">
                <a:solidFill>
                  <a:schemeClr val="tx1"/>
                </a:solidFill>
              </a:rPr>
              <a:t>	</a:t>
            </a:r>
            <a:r>
              <a:rPr lang="el-GR" dirty="0" smtClean="0">
                <a:solidFill>
                  <a:schemeClr val="tx1"/>
                </a:solidFill>
              </a:rPr>
              <a:t>ικανότητά τους 	να 	προσέχουν και να συγκεντρώνονται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39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4028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l-GR" dirty="0" smtClean="0">
                <a:solidFill>
                  <a:schemeClr val="tx1"/>
                </a:solidFill>
              </a:rPr>
              <a:t>Οι δυσλειτουργίες αυτές επεξηγούν την</a:t>
            </a:r>
            <a:endParaRPr lang="en-US" dirty="0" smtClean="0">
              <a:solidFill>
                <a:schemeClr val="tx1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el-GR" dirty="0" smtClean="0">
                <a:solidFill>
                  <a:schemeClr val="tx1"/>
                </a:solidFill>
              </a:rPr>
              <a:t>αδυναμία των παιδιών με ΔΕΠΥ να:</a:t>
            </a:r>
          </a:p>
          <a:p>
            <a:pPr algn="ctr" eaLnBrk="1" hangingPunct="1">
              <a:buFont typeface="Wingdings" pitchFamily="2" charset="2"/>
              <a:buChar char="Ø"/>
            </a:pPr>
            <a:r>
              <a:rPr lang="el-GR" dirty="0" smtClean="0">
                <a:solidFill>
                  <a:schemeClr val="tx1"/>
                </a:solidFill>
              </a:rPr>
              <a:t>οργανωθούν</a:t>
            </a:r>
          </a:p>
          <a:p>
            <a:pPr algn="ctr" eaLnBrk="1" hangingPunct="1">
              <a:buFont typeface="Wingdings" pitchFamily="2" charset="2"/>
              <a:buChar char="Ø"/>
            </a:pPr>
            <a:r>
              <a:rPr lang="el-GR" dirty="0" smtClean="0">
                <a:solidFill>
                  <a:schemeClr val="tx1"/>
                </a:solidFill>
              </a:rPr>
              <a:t>διατηρήσουν την προσοχή τους</a:t>
            </a:r>
            <a:endParaRPr lang="en-US" dirty="0" smtClean="0">
              <a:solidFill>
                <a:schemeClr val="tx1"/>
              </a:solidFill>
            </a:endParaRPr>
          </a:p>
          <a:p>
            <a:pPr algn="ctr" eaLnBrk="1" hangingPunct="1">
              <a:buFont typeface="Wingdings" pitchFamily="2" charset="2"/>
              <a:buChar char="Ø"/>
            </a:pPr>
            <a:r>
              <a:rPr lang="el-GR" dirty="0" smtClean="0">
                <a:solidFill>
                  <a:schemeClr val="tx1"/>
                </a:solidFill>
              </a:rPr>
              <a:t>συμμορφωθούν με τους κανόνες </a:t>
            </a:r>
          </a:p>
          <a:p>
            <a:pPr algn="ctr" eaLnBrk="1" hangingPunct="1">
              <a:buFont typeface="Wingdings" pitchFamily="2" charset="2"/>
              <a:buChar char="Ø"/>
            </a:pPr>
            <a:r>
              <a:rPr lang="el-GR" dirty="0" smtClean="0">
                <a:solidFill>
                  <a:schemeClr val="tx1"/>
                </a:solidFill>
              </a:rPr>
              <a:t>ελέγξουν τις παρορμήσεις τους </a:t>
            </a:r>
          </a:p>
          <a:p>
            <a:pPr algn="ctr" eaLnBrk="1" hangingPunct="1">
              <a:buFont typeface="Wingdings" pitchFamily="2" charset="2"/>
              <a:buChar char="Ø"/>
            </a:pPr>
            <a:r>
              <a:rPr lang="el-GR" dirty="0" smtClean="0">
                <a:solidFill>
                  <a:schemeClr val="tx1"/>
                </a:solidFill>
              </a:rPr>
              <a:t>αγνοήσουν διασπαστικά ερεθίσματα</a:t>
            </a:r>
          </a:p>
          <a:p>
            <a:pPr lvl="4" algn="r" eaLnBrk="1" hangingPunct="1">
              <a:buFont typeface="Arial" charset="0"/>
              <a:buNone/>
            </a:pPr>
            <a:r>
              <a:rPr lang="el-GR" dirty="0" smtClean="0">
                <a:solidFill>
                  <a:schemeClr val="tx1"/>
                </a:solidFill>
              </a:rPr>
              <a:t>				(</a:t>
            </a:r>
            <a:r>
              <a:rPr lang="en-US" dirty="0" err="1" smtClean="0">
                <a:solidFill>
                  <a:schemeClr val="tx1"/>
                </a:solidFill>
              </a:rPr>
              <a:t>Pfiffner</a:t>
            </a:r>
            <a:r>
              <a:rPr lang="en-US" dirty="0" smtClean="0">
                <a:solidFill>
                  <a:schemeClr val="tx1"/>
                </a:solidFill>
              </a:rPr>
              <a:t>, 2011</a:t>
            </a:r>
            <a:r>
              <a:rPr lang="en-US" dirty="0" smtClean="0"/>
              <a:t>)</a:t>
            </a:r>
          </a:p>
        </p:txBody>
      </p:sp>
      <p:sp>
        <p:nvSpPr>
          <p:cNvPr id="3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25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1"/>
                </a:solidFill>
              </a:rPr>
              <a:t>ΔΕΠΥ ΚΑΙ ΕΓΚΕΦΑΛΙΚΗ ΔΥΣΛΕΙΤΟΥΡΓΙΑ</a:t>
            </a:r>
            <a:r>
              <a:rPr lang="el-GR" sz="3100" dirty="0" smtClean="0">
                <a:solidFill>
                  <a:schemeClr val="tx1"/>
                </a:solidFill>
              </a:rPr>
              <a:t>(2)</a:t>
            </a:r>
            <a:endParaRPr lang="en-US" sz="31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- Τίτλος"/>
          <p:cNvSpPr>
            <a:spLocks noGrp="1"/>
          </p:cNvSpPr>
          <p:nvPr>
            <p:ph type="ctrTitle"/>
          </p:nvPr>
        </p:nvSpPr>
        <p:spPr>
          <a:xfrm>
            <a:off x="285750" y="142875"/>
            <a:ext cx="8572500" cy="1071563"/>
          </a:xfrm>
        </p:spPr>
        <p:txBody>
          <a:bodyPr/>
          <a:lstStyle/>
          <a:p>
            <a:pPr eaLnBrk="1" hangingPunct="1"/>
            <a:r>
              <a:rPr lang="el-GR" sz="4000" smtClean="0"/>
              <a:t>Χαρακτηριστικά του μαθητή με ΔΕΠΥ (1)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428625" y="1214438"/>
            <a:ext cx="8501063" cy="507206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dirty="0" smtClean="0">
                <a:solidFill>
                  <a:schemeClr val="tx1"/>
                </a:solidFill>
              </a:rPr>
              <a:t>Κάνει λάθη απροσεξίας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dirty="0" smtClean="0">
                <a:solidFill>
                  <a:schemeClr val="tx1"/>
                </a:solidFill>
              </a:rPr>
              <a:t>Ξεχνά να ολοκληρώσει τις σχολικές  εργασίες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dirty="0" smtClean="0">
                <a:solidFill>
                  <a:schemeClr val="tx1"/>
                </a:solidFill>
              </a:rPr>
              <a:t>Δυσκολεύεται να εστιάσει την προσοχή του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dirty="0" smtClean="0">
                <a:solidFill>
                  <a:schemeClr val="tx1"/>
                </a:solidFill>
              </a:rPr>
              <a:t>Δεν περιμένει τη σειρά του 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dirty="0" smtClean="0">
                <a:solidFill>
                  <a:schemeClr val="tx1"/>
                </a:solidFill>
              </a:rPr>
              <a:t>Δεν ανταποκρίνεται όταν του μιλούν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dirty="0" smtClean="0">
                <a:solidFill>
                  <a:schemeClr val="tx1"/>
                </a:solidFill>
              </a:rPr>
              <a:t>Δίνει την εντύπωση ότι δεν κατανοεί τις οδηγίες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dirty="0" smtClean="0">
                <a:solidFill>
                  <a:schemeClr val="tx1"/>
                </a:solidFill>
              </a:rPr>
              <a:t>Στριφογυρίζει στη θέση του και ενοχλεί τους συμμαθητές του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28750"/>
            <a:ext cx="8686800" cy="4697413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l-GR" dirty="0" smtClean="0">
                <a:solidFill>
                  <a:schemeClr val="tx1"/>
                </a:solidFill>
              </a:rPr>
              <a:t>Μιλάει πολύ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l-GR" dirty="0" smtClean="0">
                <a:solidFill>
                  <a:schemeClr val="tx1"/>
                </a:solidFill>
              </a:rPr>
              <a:t>Διακόπτει τους άλλους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l-GR" dirty="0" smtClean="0">
                <a:solidFill>
                  <a:schemeClr val="tx1"/>
                </a:solidFill>
              </a:rPr>
              <a:t>Απαντά χωρίς να τον ρωτήσουν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l-GR" dirty="0" smtClean="0">
                <a:solidFill>
                  <a:schemeClr val="tx1"/>
                </a:solidFill>
              </a:rPr>
              <a:t>Δυσκολεύεται να παίξει ομαδικά παιχνίδια με άλλα παιδιά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l-GR" dirty="0" smtClean="0">
                <a:solidFill>
                  <a:schemeClr val="tx1"/>
                </a:solidFill>
              </a:rPr>
              <a:t>Δεν έχει αίσθηση του κινδύνου και παρουσιάζει τάση για ατυχήματα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214313" y="285750"/>
            <a:ext cx="8929687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4000" dirty="0">
                <a:latin typeface="+mj-lt"/>
                <a:cs typeface="+mn-cs"/>
              </a:rPr>
              <a:t>Χαρακτηριστικά του μαθητή με ΔΕΠΥ 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1526</TotalTime>
  <Words>536</Words>
  <Application>Microsoft Office PowerPoint</Application>
  <PresentationFormat>Προβολή στην οθόνη (4:3)</PresentationFormat>
  <Paragraphs>156</Paragraphs>
  <Slides>42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42</vt:i4>
      </vt:variant>
    </vt:vector>
  </HeadingPairs>
  <TitlesOfParts>
    <vt:vector size="43" baseType="lpstr">
      <vt:lpstr>Office Theme</vt:lpstr>
      <vt:lpstr>ΕΠΙΤΕΛΩ:  Λογισμικό εξάσκησης της Προσοχής και της Συγκέντρωσης για παιδιά πρώτης σχολικής ηλικίας</vt:lpstr>
      <vt:lpstr>ΟΡΙΣΜΟΣ ΤΗΣ ΔΕΠΥ </vt:lpstr>
      <vt:lpstr>ΔΕΠΥ ΚΑΙ ΕΓΚΕΦΑΛΙΚΗ ΔΥΣΛΕΙΤΟΥΡΓΙΑ (1)</vt:lpstr>
      <vt:lpstr>ΕΠΙΤΕΛΙΚΕΣ ΛΕΙΤΟΥΡΓΙΕΣ</vt:lpstr>
      <vt:lpstr>Γνωστική Εξάσκηση  (Cognitive Training)</vt:lpstr>
      <vt:lpstr>Πληθυσμός - Στόχος</vt:lpstr>
      <vt:lpstr>ΔΕΠΥ ΚΑΙ ΕΓΚΕΦΑΛΙΚΗ ΔΥΣΛΕΙΤΟΥΡΓΙΑ(2)</vt:lpstr>
      <vt:lpstr>Χαρακτηριστικά του μαθητή με ΔΕΠΥ (1)</vt:lpstr>
      <vt:lpstr>Διαφάνεια 9</vt:lpstr>
      <vt:lpstr>Χαρακτηριστικά του μαθητή με ΔΕΠΥ (3) ΚΙΝΗΤΡΑ</vt:lpstr>
      <vt:lpstr> Χαρακτηριστικά του μαθητή με ΔΕΠΥ (4) ΚΙΝΗΤΡΑ  Δηλαδή … όταν οι ανταμοιβές  </vt:lpstr>
      <vt:lpstr>Διαφάνεια 12</vt:lpstr>
      <vt:lpstr>Διαφάνεια 13</vt:lpstr>
      <vt:lpstr>Χαρακτηριστικά του ειδικού  εκπαιδευτικού υλικού</vt:lpstr>
      <vt:lpstr>10 Ασκήσεις με τη μορφή  παιχνιδιού</vt:lpstr>
      <vt:lpstr>Οθόνη Εισαγωγής (Dashboard)</vt:lpstr>
      <vt:lpstr>ΠΟΥΛΙΑ</vt:lpstr>
      <vt:lpstr>ΠΟΥΛΙΑ</vt:lpstr>
      <vt:lpstr>ΠΟΥΛΙΑ</vt:lpstr>
      <vt:lpstr>ΚΑΝΟΝΙΑ</vt:lpstr>
      <vt:lpstr>ΚΑΝΟΝΙΑ</vt:lpstr>
      <vt:lpstr>ΚΑΝΟΝΙΑ</vt:lpstr>
      <vt:lpstr>ΜΠΑΛΟΝΙΑ   Ι</vt:lpstr>
      <vt:lpstr>ΜΠΑΛΟΝΙΑ  Ι</vt:lpstr>
      <vt:lpstr>ΜΠΑΛΟΝΙΑ  ΙΙ</vt:lpstr>
      <vt:lpstr>ΜΠΑΛΟΝΙΑ ΙΙ</vt:lpstr>
      <vt:lpstr>ΚΟΥΚΚΙΔΕΣ  Ι</vt:lpstr>
      <vt:lpstr>ΚΟΥΚΚΙΔΕΣ  ΙΙ</vt:lpstr>
      <vt:lpstr>ΚΟΥΚΚΙΔΕΣ  ΙΙ</vt:lpstr>
      <vt:lpstr>ΚΟΥΚΚΙΔΕΣ  ΙΙ</vt:lpstr>
      <vt:lpstr>ΠΟΙΟ ΖΩΟ ΗΤΑΝ ΑΥΤΌ ;</vt:lpstr>
      <vt:lpstr>ΠΟΙΟ ΖΩΟ ΗΤΑΝ ΑΥΤΌ ;</vt:lpstr>
      <vt:lpstr>ΠΟΙΟ ΖΩΟ ΗΤΑΝ ΑΥΤΌ ;  </vt:lpstr>
      <vt:lpstr>ΠΟΙΟ ΖΩΟ ΗΤΑΝ ΑΥΤΌ ;  Πίνακας Αποτελεσμάτων</vt:lpstr>
      <vt:lpstr>ΠΑΡΑΦΩΝΙΑ</vt:lpstr>
      <vt:lpstr>ΠΑΡΑΦΩΝΙΑ</vt:lpstr>
      <vt:lpstr>ΠΑΡΑΦΩΝΙΑ Πίνακας Αποτελεσμάτων</vt:lpstr>
      <vt:lpstr>ΑΡΙΘΜΟΙ</vt:lpstr>
      <vt:lpstr>ΑΡΙΘΜΟΙ Πίνακας Αποτελεσμάτων</vt:lpstr>
      <vt:lpstr>ΣΤΟΧΟΣ</vt:lpstr>
      <vt:lpstr>ΣΤΟΧΟΣ</vt:lpstr>
      <vt:lpstr>ΣΤΟΧΟΣ  Πίνακας Αποτελεσμάτων</vt:lpstr>
    </vt:vector>
  </TitlesOfParts>
  <Company>MCI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Vagelis Zafeiriou</dc:creator>
  <cp:lastModifiedBy>kgirtis</cp:lastModifiedBy>
  <cp:revision>40</cp:revision>
  <dcterms:created xsi:type="dcterms:W3CDTF">2015-10-09T19:19:40Z</dcterms:created>
  <dcterms:modified xsi:type="dcterms:W3CDTF">2015-11-06T09:31:26Z</dcterms:modified>
</cp:coreProperties>
</file>