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409" r:id="rId2"/>
    <p:sldId id="381" r:id="rId3"/>
    <p:sldId id="422" r:id="rId4"/>
    <p:sldId id="411" r:id="rId5"/>
    <p:sldId id="426" r:id="rId6"/>
    <p:sldId id="427" r:id="rId7"/>
    <p:sldId id="425" r:id="rId8"/>
    <p:sldId id="428" r:id="rId9"/>
    <p:sldId id="413" r:id="rId10"/>
    <p:sldId id="372" r:id="rId11"/>
    <p:sldId id="373" r:id="rId12"/>
    <p:sldId id="429" r:id="rId13"/>
    <p:sldId id="391" r:id="rId14"/>
    <p:sldId id="390" r:id="rId15"/>
    <p:sldId id="394" r:id="rId1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9E8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>
      <p:cViewPr varScale="1">
        <p:scale>
          <a:sx n="97" d="100"/>
          <a:sy n="97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C5327B-06FF-40EA-A23D-CC25FF7A2A4C}" type="datetimeFigureOut">
              <a:rPr lang="el-GR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156DC79-05A4-4D20-8C69-728D04C03CD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45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CA6E5F-254B-4002-AE39-DE7EEA0CAB24}" type="slidenum">
              <a:rPr lang="el-GR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8FB294-DD4A-4E26-BDE3-AD6CB3A59DF5}" type="slidenum">
              <a:rPr lang="el-GR" altLang="el-GR"/>
              <a:pPr/>
              <a:t>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Προχωρώντας ένα βήμα μπροστά προς την κατεύθυνση της υλοποίησης της δίγλωσσης προσέγγισης </a:t>
            </a: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3312A8-40BD-4904-8DD2-24EF9CCA25BA}" type="slidenum">
              <a:rPr lang="el-GR" altLang="el-GR"/>
              <a:pPr/>
              <a:t>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6DC79-05A4-4D20-8C69-728D04C03CDB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A06C0-65DA-47E8-87BF-D34FD94AE2E6}" type="slidenum">
              <a:rPr lang="el-GR" altLang="el-GR"/>
              <a:pPr/>
              <a:t>14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89EAB-57E7-46C1-9C9D-F1FC22A860D6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6359D-0F49-4615-9207-CB27C599B6E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D8AA8-7EB4-4084-9741-B9FCC2F52C46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75265-7614-41FF-B149-8D7929843EBA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B406C-BCD6-4F9B-86A6-93AE9215EBCC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1F484-99F8-4A87-95D7-6AE4F34257B1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98E95-DD9C-469A-8625-7D1D24FECBC8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B4901-A033-41E2-B146-87BFAC4CF429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852C4-7E72-406A-8D66-6A9AA2734C8E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C73F-4348-4907-8516-3A7204025A34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1105B-A731-4E77-8F15-C33B9857443F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8C132-EE7C-48F7-ABFA-A05393856197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3FECE-D6FD-4BF2-9EEB-A00C94595CF1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31FC0-6FF3-410E-BC08-F8F94BB8E7F1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229EB-F8C4-4EAA-BCF4-F1711C28216B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45A10-D8F0-419C-9BE1-ABD9AEB337F1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8DD72-64AE-4230-9398-08A73E3934D9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BF35B-833D-4162-857D-D389FC542FB4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F34BF-9C56-4551-9B18-EF052A124672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B71BF-883F-4E46-9415-321F091A3074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17E8D-5571-4FF0-964B-5729D1DCEB6E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E367F-FF67-43CF-9E20-FE287F76D95E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F98E95-DD9C-469A-8625-7D1D24FECBC8}" type="datetimeFigureOut">
              <a:rPr lang="el-GR" smtClean="0"/>
              <a:pPr>
                <a:defRPr/>
              </a:pPr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2B4901-A033-41E2-B146-87BFAC4CF429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karipi78@gmail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kalogridivali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iep.edu.g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461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l-GR" sz="2500" b="1" i="1" dirty="0" smtClean="0">
                <a:solidFill>
                  <a:srgbClr val="002060"/>
                </a:solidFill>
              </a:rPr>
              <a:t/>
            </a:r>
            <a:br>
              <a:rPr lang="el-GR" sz="2500" b="1" i="1" dirty="0" smtClean="0">
                <a:solidFill>
                  <a:srgbClr val="002060"/>
                </a:solidFill>
              </a:rPr>
            </a:br>
            <a:r>
              <a:rPr lang="en-US" sz="2500" b="1" i="1" dirty="0" smtClean="0">
                <a:solidFill>
                  <a:srgbClr val="002060"/>
                </a:solidFill>
              </a:rPr>
              <a:t/>
            </a:r>
            <a:br>
              <a:rPr lang="en-US" sz="2500" b="1" i="1" dirty="0" smtClean="0">
                <a:solidFill>
                  <a:srgbClr val="002060"/>
                </a:solidFill>
              </a:rPr>
            </a:br>
            <a:r>
              <a:rPr lang="en-US" sz="2500" b="1" i="1" dirty="0" smtClean="0">
                <a:solidFill>
                  <a:srgbClr val="002060"/>
                </a:solidFill>
              </a:rPr>
              <a:t/>
            </a:r>
            <a:br>
              <a:rPr lang="en-US" sz="2500" b="1" i="1" dirty="0" smtClean="0">
                <a:solidFill>
                  <a:srgbClr val="002060"/>
                </a:solidFill>
              </a:rPr>
            </a:br>
            <a:r>
              <a:rPr lang="en-US" sz="2500" b="1" i="1" dirty="0" smtClean="0">
                <a:solidFill>
                  <a:srgbClr val="002060"/>
                </a:solidFill>
              </a:rPr>
              <a:t/>
            </a:r>
            <a:br>
              <a:rPr lang="en-US" sz="2500" b="1" i="1" dirty="0" smtClean="0">
                <a:solidFill>
                  <a:srgbClr val="002060"/>
                </a:solidFill>
              </a:rPr>
            </a:br>
            <a:r>
              <a:rPr lang="en-US" sz="2500" b="1" i="1" dirty="0" smtClean="0">
                <a:solidFill>
                  <a:srgbClr val="002060"/>
                </a:solidFill>
              </a:rPr>
              <a:t/>
            </a:r>
            <a:br>
              <a:rPr lang="en-US" sz="2500" b="1" i="1" dirty="0" smtClean="0">
                <a:solidFill>
                  <a:srgbClr val="002060"/>
                </a:solidFill>
              </a:rPr>
            </a:br>
            <a:r>
              <a:rPr lang="el-GR" sz="2400" b="1" dirty="0" smtClean="0">
                <a:solidFill>
                  <a:srgbClr val="1160A3"/>
                </a:solidFill>
                <a:latin typeface="Arial" charset="0"/>
                <a:ea typeface="Calibri" pitchFamily="34" charset="0"/>
                <a:cs typeface="Arial" charset="0"/>
              </a:rPr>
              <a:t>Δεκαπενθήμερο Ενημέρωσης για την Πρόσβαση στην Εκπαίδευση</a:t>
            </a:r>
            <a:r>
              <a:rPr lang="en-US" sz="2400" b="1" dirty="0" smtClean="0">
                <a:solidFill>
                  <a:srgbClr val="1160A3"/>
                </a:solidFill>
                <a:latin typeface="Arial" charset="0"/>
                <a:ea typeface="Calibri" pitchFamily="34" charset="0"/>
                <a:cs typeface="Arial" charset="0"/>
              </a:rPr>
              <a:t>, 12-24 </a:t>
            </a:r>
            <a:r>
              <a:rPr lang="el-GR" sz="2400" b="1" dirty="0" smtClean="0">
                <a:solidFill>
                  <a:srgbClr val="1160A3"/>
                </a:solidFill>
                <a:latin typeface="Arial" charset="0"/>
                <a:ea typeface="Calibri" pitchFamily="34" charset="0"/>
                <a:cs typeface="Arial" charset="0"/>
              </a:rPr>
              <a:t>Οκτωβρίου 2015</a:t>
            </a:r>
            <a:r>
              <a:rPr lang="el-GR" sz="22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sz="22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l-GR" sz="22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Προσβάσιμο</a:t>
            </a:r>
            <a:r>
              <a:rPr lang="el-GR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Εκπαιδευτικό και Εποπτικό Υλικό για κωφούς και βαρήκοους μαθητές</a:t>
            </a:r>
            <a:r>
              <a:rPr lang="el-GR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el-G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l-GR" sz="2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0" name="10 - Ορθογώνιο"/>
          <p:cNvSpPr>
            <a:spLocks noChangeArrowheads="1"/>
          </p:cNvSpPr>
          <p:nvPr/>
        </p:nvSpPr>
        <p:spPr bwMode="auto">
          <a:xfrm>
            <a:off x="179512" y="4508500"/>
            <a:ext cx="8785225" cy="102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l-GR" sz="2000" b="1" dirty="0"/>
              <a:t>Βάλια Καλογρίδη Εκπαιδευτικός Ειδικής Αγωγής </a:t>
            </a:r>
            <a:r>
              <a:rPr lang="en-US" altLang="el-GR" sz="2000" b="1" dirty="0"/>
              <a:t>Med</a:t>
            </a:r>
          </a:p>
          <a:p>
            <a:pPr algn="ctr" eaLnBrk="1" hangingPunct="1"/>
            <a:r>
              <a:rPr lang="el-GR" altLang="el-GR" sz="2000" b="1" dirty="0" smtClean="0"/>
              <a:t>Σπυριδούλα</a:t>
            </a:r>
            <a:r>
              <a:rPr lang="en-US" altLang="el-GR" sz="2000" b="1" dirty="0" smtClean="0"/>
              <a:t> </a:t>
            </a:r>
            <a:r>
              <a:rPr lang="el-GR" altLang="el-GR" sz="2000" b="1" dirty="0" smtClean="0"/>
              <a:t>Καρίπη </a:t>
            </a:r>
            <a:r>
              <a:rPr lang="el-GR" altLang="el-GR" sz="2000" b="1" dirty="0"/>
              <a:t>Εκπαιδευτικός Ειδικής Αγωγής </a:t>
            </a:r>
            <a:r>
              <a:rPr lang="en-US" altLang="el-GR" sz="2000" b="1" dirty="0" smtClean="0"/>
              <a:t>Med</a:t>
            </a:r>
            <a:r>
              <a:rPr lang="el-GR" b="1" dirty="0" smtClean="0">
                <a:solidFill>
                  <a:srgbClr val="1160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</a:t>
            </a:r>
            <a:endParaRPr lang="el-GR" b="1" dirty="0">
              <a:solidFill>
                <a:srgbClr val="1160A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l-GR" b="1" dirty="0">
                <a:solidFill>
                  <a:srgbClr val="1160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</a:t>
            </a:r>
            <a:r>
              <a:rPr lang="el-GR" sz="1600" b="1" dirty="0">
                <a:solidFill>
                  <a:srgbClr val="1160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l-GR" sz="24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2052" name="Picture 2" descr="C:\Users\DEMI\Desktop\prosvasimo\logonew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0"/>
            <a:ext cx="9324975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3" name="Picture 1" descr="C:\Users\DEMI\Desktop\logo_do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92825"/>
            <a:ext cx="37449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8 - Εικόνα" descr="http://www.edulll.gr/wp-content/uploads/2013/06/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5438" y="5994400"/>
            <a:ext cx="3738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2016125"/>
          </a:xfrm>
        </p:spPr>
        <p:txBody>
          <a:bodyPr/>
          <a:lstStyle/>
          <a:p>
            <a:r>
              <a:rPr lang="el-GR" altLang="el-GR" smtClean="0"/>
              <a:t>Πολυμεσικό ηλεκτρονικό και έντυπο εκπαιδευτικού υλικού</a:t>
            </a:r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744912"/>
          </a:xfrm>
        </p:spPr>
        <p:txBody>
          <a:bodyPr/>
          <a:lstStyle/>
          <a:p>
            <a:pPr algn="just"/>
            <a:r>
              <a:rPr lang="el-GR" altLang="el-GR" dirty="0" smtClean="0"/>
              <a:t>Όλα τα κείμενα βρίσκονται σε ξεχωριστούς φακέλους και είναι επεξεργάσιμα από τις σύγχρονες εφαρμογές επεξεργασίας κειμένου (όπως WORD),  συμπεριλαμβανομένων και εφαρμογών ανοιχτού κώδικα (όπως </a:t>
            </a:r>
            <a:r>
              <a:rPr lang="el-GR" altLang="el-GR" dirty="0" err="1" smtClean="0"/>
              <a:t>Open</a:t>
            </a:r>
            <a:r>
              <a:rPr lang="el-GR" altLang="el-GR" dirty="0" smtClean="0"/>
              <a:t> Office).</a:t>
            </a:r>
          </a:p>
          <a:p>
            <a:endParaRPr lang="el-GR" altLang="el-GR" dirty="0" smtClean="0"/>
          </a:p>
        </p:txBody>
      </p:sp>
      <p:pic>
        <p:nvPicPr>
          <p:cNvPr id="18436" name="Εικόνα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115888"/>
            <a:ext cx="45354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3441700"/>
          </a:xfrm>
        </p:spPr>
        <p:txBody>
          <a:bodyPr/>
          <a:lstStyle/>
          <a:p>
            <a:r>
              <a:rPr lang="el-GR" altLang="el-GR" smtClean="0"/>
              <a:t>Πολυμεσικό ηλεκτρονικό και έντυπο εκπαιδευτικού υλικού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altLang="el-GR" dirty="0" smtClean="0"/>
              <a:t>Τα δεδομένα των πολυμέσων, PDF, βίντεο και ηχητικά αρχεία υπάρχουν σε ανεξάρτητους φακέλους στους οποίους οι εκπαιδευτικοί έχουν πρόσβαση για οποιαδήποτε επεξεργασία, διαφοροποίηση  και διδακτική χρήση.</a:t>
            </a:r>
          </a:p>
          <a:p>
            <a:endParaRPr lang="el-GR" altLang="el-GR" dirty="0" smtClean="0"/>
          </a:p>
        </p:txBody>
      </p:sp>
      <p:pic>
        <p:nvPicPr>
          <p:cNvPr id="19460" name="Εικόνα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85725"/>
            <a:ext cx="45354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Ενδεικτικά εργαλεία αξιολόγησης ΕΝΓ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Εργαλεία Αξιολόγησης για το Νηπιαγωγείο: 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Κατάλογος Ελέγχου Πρώτου Λεξιλογίου- 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Κατάλογος Ελέγχου Νοημάτων και Φράσεων</a:t>
            </a:r>
          </a:p>
          <a:p>
            <a:r>
              <a:rPr lang="el-GR" sz="2800" dirty="0" smtClean="0"/>
              <a:t>Διαρθρωτική και τελική αξιολόγηση  για Α΄- Β΄ Δημοτικού: </a:t>
            </a:r>
          </a:p>
          <a:p>
            <a:pPr lvl="1">
              <a:buNone/>
            </a:pPr>
            <a:r>
              <a:rPr lang="el-GR" sz="2400" dirty="0" smtClean="0"/>
              <a:t>Ανάπτυξη χαρτοφυλακίου του μαθητή-                               </a:t>
            </a:r>
          </a:p>
          <a:p>
            <a:pPr lvl="1">
              <a:buNone/>
            </a:pPr>
            <a:r>
              <a:rPr lang="el-GR" sz="2400" dirty="0" smtClean="0"/>
              <a:t>τρεις  </a:t>
            </a:r>
            <a:r>
              <a:rPr lang="el-GR" sz="2400" dirty="0" err="1" smtClean="0"/>
              <a:t>υποφακέλους</a:t>
            </a:r>
            <a:r>
              <a:rPr lang="el-GR" sz="2400" dirty="0" smtClean="0"/>
              <a:t>:</a:t>
            </a:r>
            <a:r>
              <a:rPr lang="el-GR" sz="2800" dirty="0" smtClean="0"/>
              <a:t> </a:t>
            </a:r>
          </a:p>
          <a:p>
            <a:pPr lvl="2">
              <a:buNone/>
            </a:pPr>
            <a:r>
              <a:rPr lang="el-GR" sz="2400" dirty="0" smtClean="0"/>
              <a:t>α</a:t>
            </a:r>
            <a:r>
              <a:rPr lang="el-GR" dirty="0" smtClean="0"/>
              <a:t>) ατομικών εργασιών</a:t>
            </a:r>
          </a:p>
          <a:p>
            <a:pPr lvl="1">
              <a:buNone/>
            </a:pPr>
            <a:r>
              <a:rPr lang="el-GR" sz="2400" dirty="0" smtClean="0"/>
              <a:t>       β) ομαδικών εργασιών</a:t>
            </a:r>
          </a:p>
          <a:p>
            <a:pPr lvl="2">
              <a:buNone/>
            </a:pPr>
            <a:r>
              <a:rPr lang="el-GR" dirty="0" smtClean="0"/>
              <a:t> γ) εργασιών στην ολομέλεια</a:t>
            </a:r>
          </a:p>
        </p:txBody>
      </p:sp>
      <p:pic>
        <p:nvPicPr>
          <p:cNvPr id="4" name="Εικόνα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«</a:t>
            </a:r>
            <a:r>
              <a:rPr lang="el-GR" altLang="el-GR" sz="3600" dirty="0" smtClean="0"/>
              <a:t>Σχεδιασμός και ανάπτυξη </a:t>
            </a:r>
            <a:r>
              <a:rPr lang="el-GR" altLang="el-GR" sz="3600" dirty="0" err="1" smtClean="0"/>
              <a:t>προσβάσιμου</a:t>
            </a:r>
            <a:r>
              <a:rPr lang="el-GR" altLang="el-GR" sz="3600" dirty="0" smtClean="0"/>
              <a:t> εκπαιδευτικού και εποπτικού υλικού για κωφούς και βαρήκοους μαθητές»</a:t>
            </a:r>
            <a:r>
              <a:rPr lang="el-GR" altLang="el-GR" b="1" u="sng" dirty="0" smtClean="0"/>
              <a:t/>
            </a:r>
            <a:br>
              <a:rPr lang="el-GR" altLang="el-GR" b="1" u="sng" dirty="0" smtClean="0"/>
            </a:br>
            <a:endParaRPr lang="el-GR" altLang="el-GR" dirty="0" smtClean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charset="0"/>
              <a:buNone/>
            </a:pPr>
            <a:r>
              <a:rPr lang="el-GR" altLang="el-GR" dirty="0" smtClean="0"/>
              <a:t>Το υλικό αυτό αποτελεί  </a:t>
            </a:r>
            <a:r>
              <a:rPr lang="el-GR" altLang="el-GR" b="1" u="sng" dirty="0" smtClean="0"/>
              <a:t>εξαιρετικά σημαντικό  εργαλείο για την εφαρμογή της δίγλωσσης προσέγγισης</a:t>
            </a:r>
            <a:r>
              <a:rPr lang="el-GR" altLang="el-GR" dirty="0" smtClean="0"/>
              <a:t>, σύμφωνα με την οποία η συστηματική διδασκαλία της Ελληνικής Νοηματικής Γλώσσας ως γλώσσα-στόχος αποτελεί καθοριστικό παράγοντα εξέλιξης των κωφών μαθητών </a:t>
            </a:r>
          </a:p>
        </p:txBody>
      </p:sp>
      <p:pic>
        <p:nvPicPr>
          <p:cNvPr id="4" name="Εικόνα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794000"/>
          </a:xfrm>
        </p:spPr>
        <p:txBody>
          <a:bodyPr>
            <a:normAutofit fontScale="90000"/>
          </a:bodyPr>
          <a:lstStyle/>
          <a:p>
            <a:r>
              <a:rPr lang="el-GR" altLang="el-GR" sz="4000" dirty="0" smtClean="0"/>
              <a:t>«Σχεδιασμός και ανάπτυξη </a:t>
            </a:r>
            <a:r>
              <a:rPr lang="el-GR" altLang="el-GR" sz="4000" dirty="0" err="1" smtClean="0"/>
              <a:t>προσβάσιμου</a:t>
            </a:r>
            <a:r>
              <a:rPr lang="el-GR" altLang="el-GR" sz="4000" dirty="0" smtClean="0"/>
              <a:t> εκπαιδευτικού και εποπτικού υλικού για κωφούς και βαρήκοους μαθητές»</a:t>
            </a:r>
            <a:r>
              <a:rPr lang="el-GR" altLang="el-GR" sz="4000" b="1" u="sng" dirty="0" smtClean="0"/>
              <a:t/>
            </a:r>
            <a:br>
              <a:rPr lang="el-GR" altLang="el-GR" sz="4000" b="1" u="sng" dirty="0" smtClean="0"/>
            </a:br>
            <a:endParaRPr lang="el-GR" altLang="el-GR" sz="4000" dirty="0" smtClean="0"/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l-GR" altLang="el-GR" dirty="0" smtClean="0"/>
          </a:p>
          <a:p>
            <a:pPr marL="0" indent="0">
              <a:buFont typeface="Arial" charset="0"/>
              <a:buNone/>
            </a:pPr>
            <a:endParaRPr lang="en-US" altLang="el-GR" dirty="0" smtClean="0"/>
          </a:p>
          <a:p>
            <a:pPr marL="0" indent="0">
              <a:buFont typeface="Arial" charset="0"/>
              <a:buNone/>
            </a:pPr>
            <a:endParaRPr lang="el-GR" altLang="el-GR" dirty="0" smtClean="0"/>
          </a:p>
          <a:p>
            <a:pPr marL="0" indent="0" algn="just">
              <a:buFont typeface="Arial" charset="0"/>
              <a:buNone/>
            </a:pPr>
            <a:r>
              <a:rPr lang="el-GR" altLang="el-GR" sz="3600" dirty="0" smtClean="0"/>
              <a:t>Η χρήση και η </a:t>
            </a:r>
            <a:r>
              <a:rPr lang="el-GR" altLang="el-GR" sz="3600" b="1" u="sng" dirty="0" smtClean="0"/>
              <a:t>αξιοποίηση του υλικού</a:t>
            </a:r>
            <a:r>
              <a:rPr lang="el-GR" altLang="el-GR" sz="3600" dirty="0" smtClean="0"/>
              <a:t>        είναι εξαιρετικά σημαντική…</a:t>
            </a:r>
          </a:p>
          <a:p>
            <a:pPr marL="0" indent="0" algn="just">
              <a:buFont typeface="Arial" charset="0"/>
              <a:buNone/>
            </a:pPr>
            <a:r>
              <a:rPr lang="el-GR" altLang="el-GR" sz="3600" dirty="0" smtClean="0"/>
              <a:t>προκειμένου </a:t>
            </a:r>
            <a:r>
              <a:rPr lang="el-GR" altLang="el-GR" sz="3600" b="1" u="sng" dirty="0" smtClean="0"/>
              <a:t>η εφαρμογή  της δίγλωσσης  προσέγγισης  να γίνει πραγματικότητα </a:t>
            </a:r>
            <a:r>
              <a:rPr lang="el-GR" altLang="el-GR" sz="3600" dirty="0" smtClean="0"/>
              <a:t>!</a:t>
            </a:r>
          </a:p>
        </p:txBody>
      </p:sp>
      <p:pic>
        <p:nvPicPr>
          <p:cNvPr id="4" name="Εικόνα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4032250"/>
          </a:xfrm>
        </p:spPr>
        <p:txBody>
          <a:bodyPr/>
          <a:lstStyle/>
          <a:p>
            <a:pPr eaLnBrk="1" hangingPunct="1"/>
            <a:r>
              <a:rPr lang="el-GR" altLang="el-GR" smtClean="0"/>
              <a:t>Σας ευχαριστούμε</a:t>
            </a:r>
            <a:r>
              <a:rPr lang="en-US" altLang="el-GR" smtClean="0"/>
              <a:t>!!!</a:t>
            </a:r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/>
            </a:r>
            <a:br>
              <a:rPr lang="el-GR" altLang="el-GR" smtClean="0"/>
            </a:br>
            <a:r>
              <a:rPr lang="en-US" altLang="el-GR" smtClean="0">
                <a:hlinkClick r:id="rId2"/>
              </a:rPr>
              <a:t>kalogridivalia@gmail.com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n-US" altLang="el-GR" smtClean="0">
                <a:hlinkClick r:id="rId3"/>
              </a:rPr>
              <a:t>skaripi78@gmail.com</a:t>
            </a:r>
            <a:r>
              <a:rPr lang="en-US" altLang="el-GR" smtClean="0"/>
              <a:t/>
            </a:r>
            <a:br>
              <a:rPr lang="en-US" altLang="el-GR" smtClean="0"/>
            </a:br>
            <a:endParaRPr lang="el-GR" altLang="el-GR" smtClean="0">
              <a:solidFill>
                <a:srgbClr val="002060"/>
              </a:solidFill>
            </a:endParaRPr>
          </a:p>
        </p:txBody>
      </p:sp>
      <p:sp>
        <p:nvSpPr>
          <p:cNvPr id="22531" name="2 - Υπότιτλος"/>
          <p:cNvSpPr>
            <a:spLocks noGrp="1"/>
          </p:cNvSpPr>
          <p:nvPr>
            <p:ph type="subTitle" idx="1"/>
          </p:nvPr>
        </p:nvSpPr>
        <p:spPr>
          <a:xfrm>
            <a:off x="2743200" y="5013325"/>
            <a:ext cx="6400800" cy="1752600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tx1"/>
              </a:solidFill>
            </a:endParaRPr>
          </a:p>
        </p:txBody>
      </p:sp>
      <p:pic>
        <p:nvPicPr>
          <p:cNvPr id="22532" name="Picture 3" descr="IE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0"/>
            <a:ext cx="43561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2" descr="http://mail.iep.edu.gr/service/home/~/?id=9423&amp;part=2&amp;auth=co&amp;disp=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2534" name="AutoShape 4" descr="http://mail.iep.edu.gr/service/home/~/?id=9423&amp;part=2&amp;auth=co&amp;disp=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2535" name="AutoShape 6" descr="http://mail.iep.edu.gr/service/home/~/?id=9423&amp;part=2&amp;auth=co&amp;disp=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22536" name="9 - Εικόνα" descr="logo-espa[1]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926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Εικόνα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163" y="5524500"/>
            <a:ext cx="7559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>Καινοτόμο λογισμικό …Γιατί;</a:t>
            </a:r>
            <a:br>
              <a:rPr lang="el-GR" altLang="el-GR" smtClean="0"/>
            </a:br>
            <a:endParaRPr lang="el-GR" altLang="el-GR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137025"/>
          </a:xfrm>
        </p:spPr>
        <p:txBody>
          <a:bodyPr/>
          <a:lstStyle/>
          <a:p>
            <a:pPr algn="just"/>
            <a:r>
              <a:rPr lang="el-GR" altLang="el-GR" sz="2800" smtClean="0"/>
              <a:t>Η νοηματική γλώσσα </a:t>
            </a:r>
            <a:r>
              <a:rPr lang="el-GR" altLang="el-GR" sz="2800" smtClean="0">
                <a:sym typeface="Wingdings" pitchFamily="2" charset="2"/>
              </a:rPr>
              <a:t></a:t>
            </a:r>
            <a:r>
              <a:rPr lang="el-GR" altLang="el-GR" sz="2800" smtClean="0"/>
              <a:t>γλώσσα στόχος. </a:t>
            </a:r>
          </a:p>
          <a:p>
            <a:pPr algn="just">
              <a:buFont typeface="Arial" charset="0"/>
              <a:buNone/>
            </a:pPr>
            <a:r>
              <a:rPr lang="el-GR" altLang="el-GR" sz="2800" smtClean="0"/>
              <a:t>     Η νοηματική γλώσσα δεν χρησιμοποιείται μόνον ως γλώσσα επικοινωνίας και διδασκαλίας αλλά και </a:t>
            </a:r>
            <a:r>
              <a:rPr lang="el-GR" altLang="el-GR" sz="2800" b="1" u="sng" smtClean="0"/>
              <a:t>ως γλώσσα-στόχος που διδάσκεται και καλλιεργείται συστηματικά όπως η ομιλούμενη και γραπτή γλώσσα της κοινότητας των ακουόντων</a:t>
            </a:r>
            <a:r>
              <a:rPr lang="el-GR" altLang="el-GR" sz="2800" smtClean="0"/>
              <a:t>. </a:t>
            </a:r>
          </a:p>
          <a:p>
            <a:pPr algn="just"/>
            <a:r>
              <a:rPr lang="el-GR" altLang="el-GR" sz="2800" smtClean="0"/>
              <a:t>Έχει αναπτυχθεί με βάση τις αρχές και τους στόχους του αναλυτικού προγράμματος σπουδών ΕΝΓ του ΠΙ (2004)</a:t>
            </a:r>
          </a:p>
        </p:txBody>
      </p:sp>
      <p:pic>
        <p:nvPicPr>
          <p:cNvPr id="6148" name="Εικόνα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18523">
            <a:off x="788298" y="3988076"/>
            <a:ext cx="323373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Εικόνα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0013" y="4467225"/>
            <a:ext cx="369728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Εικόνα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16832"/>
            <a:ext cx="371316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>
            <a:normAutofit fontScale="90000"/>
          </a:bodyPr>
          <a:lstStyle/>
          <a:p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n-US" altLang="el-GR" sz="4000" dirty="0" smtClean="0"/>
              <a:t>                               </a:t>
            </a:r>
            <a:br>
              <a:rPr lang="en-US" altLang="el-GR" sz="4000" dirty="0" smtClean="0"/>
            </a:br>
            <a:r>
              <a:rPr lang="en-US" altLang="el-GR" sz="4000" dirty="0" smtClean="0"/>
              <a:t> </a:t>
            </a:r>
            <a:r>
              <a:rPr lang="el-GR" altLang="el-GR" sz="4000" dirty="0" smtClean="0"/>
              <a:t>Άξονας ανάπτυξης υλικών για τη διδασκαλία της ΕΝΓ</a:t>
            </a:r>
          </a:p>
        </p:txBody>
      </p:sp>
      <p:sp>
        <p:nvSpPr>
          <p:cNvPr id="31750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68413"/>
            <a:ext cx="5103813" cy="2736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el-GR" b="1" u="sng" dirty="0" smtClean="0"/>
          </a:p>
          <a:p>
            <a:pPr marL="0" indent="0">
              <a:buFont typeface="Arial" charset="0"/>
              <a:buNone/>
            </a:pPr>
            <a:r>
              <a:rPr lang="el-GR" altLang="el-GR" b="1" u="sng" dirty="0" smtClean="0"/>
              <a:t>Πρώτη φορά </a:t>
            </a:r>
            <a:r>
              <a:rPr lang="el-GR" altLang="el-GR" dirty="0" smtClean="0"/>
              <a:t>εκπαιδευτικό υλικό </a:t>
            </a:r>
            <a:r>
              <a:rPr lang="el-GR" dirty="0" smtClean="0"/>
              <a:t>για τη διδασκαλία  της Ελληνικής Νοηματικής Γλώσσας  </a:t>
            </a:r>
          </a:p>
        </p:txBody>
      </p:sp>
      <p:pic>
        <p:nvPicPr>
          <p:cNvPr id="31751" name="Εικόνα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08">
            <a:off x="5795963" y="3548063"/>
            <a:ext cx="31305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Ειδικό Εκπαιδευτικό υλικό</a:t>
            </a:r>
            <a:br>
              <a:rPr lang="el-GR" altLang="el-GR" dirty="0" smtClean="0"/>
            </a:br>
            <a:r>
              <a:rPr lang="el-GR" altLang="el-GR" dirty="0" smtClean="0"/>
              <a:t>Ελληνικής Νοηματικής Γλώσσας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37931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Γλωσσική ετοιμότητα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dirty="0" smtClean="0"/>
              <a:t>στην Ελληνική Νοηματική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dirty="0" smtClean="0"/>
              <a:t>Γλώσσα  (νηπιαγωγείο)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Εκμάθηση </a:t>
            </a:r>
            <a:r>
              <a:rPr lang="el-GR" dirty="0"/>
              <a:t>της </a:t>
            </a:r>
            <a:endParaRPr lang="el-GR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dirty="0" smtClean="0"/>
              <a:t>Ελληνικής Νοηματικής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dirty="0" smtClean="0"/>
              <a:t>Γλώσσας  </a:t>
            </a:r>
            <a:r>
              <a:rPr lang="el-GR" dirty="0"/>
              <a:t>(Α΄, Β΄ δημοτικού) </a:t>
            </a:r>
            <a:endParaRPr lang="el-GR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l-GR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pic>
        <p:nvPicPr>
          <p:cNvPr id="7172" name="Εικόνα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93096"/>
            <a:ext cx="371316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Εικόνα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697288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/>
          </p:nvPr>
        </p:nvSpPr>
        <p:spPr>
          <a:xfrm>
            <a:off x="469900" y="-387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>Ειδικό εκπαιδευτικό υλικό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Γλωσσικής ετοιμότητας </a:t>
            </a:r>
            <a:r>
              <a:rPr lang="el-GR" dirty="0"/>
              <a:t>στην Ελληνική Νοηματική Γλώσσα  </a:t>
            </a:r>
            <a:r>
              <a:rPr lang="el-GR" dirty="0" smtClean="0"/>
              <a:t>και ανάπτυξης πρώτου λεξιλογίου και βασικών φράσεων </a:t>
            </a:r>
            <a:endParaRPr lang="el-G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l-GR" dirty="0"/>
              <a:t>    (νηπιαγωγείο)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pic>
        <p:nvPicPr>
          <p:cNvPr id="45060" name="Θέση περιεχομένου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1788" y="2700338"/>
            <a:ext cx="48021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Εικόνα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18523">
            <a:off x="446088" y="3276600"/>
            <a:ext cx="41973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i="1" smtClean="0"/>
              <a:t>Βλέπω και Μαθαίνω</a:t>
            </a:r>
            <a:endParaRPr lang="el-GR" smtClean="0"/>
          </a:p>
        </p:txBody>
      </p:sp>
      <p:sp>
        <p:nvSpPr>
          <p:cNvPr id="471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47108" name="Θέση περιεχομένου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1600200"/>
            <a:ext cx="798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>
          <a:xfrm>
            <a:off x="469900" y="-3873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alt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l-GR" sz="4000" dirty="0" smtClean="0">
                <a:latin typeface="+mn-lt"/>
                <a:cs typeface="Arial" panose="020B0604020202020204" pitchFamily="34" charset="0"/>
              </a:rPr>
              <a:t>Ειδικό εκπαιδευτικό υλικό</a:t>
            </a:r>
            <a:r>
              <a:rPr lang="el-GR" alt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93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l-GR" altLang="el-GR" smtClean="0">
                <a:cs typeface="Arial" charset="0"/>
              </a:rPr>
              <a:t>Διδασκαλία και εκμάθηση της Ελληνικής Νοηματικής Γλώσσας  (Α΄, Β΄ δημοτικού)</a:t>
            </a:r>
          </a:p>
          <a:p>
            <a:endParaRPr lang="el-GR" altLang="el-GR" smtClean="0"/>
          </a:p>
          <a:p>
            <a:endParaRPr lang="el-GR" altLang="el-GR" smtClean="0"/>
          </a:p>
          <a:p>
            <a:endParaRPr lang="el-GR" altLang="el-GR" smtClean="0"/>
          </a:p>
          <a:p>
            <a:endParaRPr lang="el-GR" altLang="el-GR" smtClean="0"/>
          </a:p>
          <a:p>
            <a:endParaRPr lang="el-GR" altLang="el-GR" smtClean="0"/>
          </a:p>
          <a:p>
            <a:endParaRPr lang="el-GR" altLang="el-GR" smtClean="0"/>
          </a:p>
        </p:txBody>
      </p:sp>
      <p:pic>
        <p:nvPicPr>
          <p:cNvPr id="39940" name="Εικόνα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07709">
            <a:off x="631825" y="2822575"/>
            <a:ext cx="4267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Εικόνα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2997200"/>
            <a:ext cx="4513263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i="1" smtClean="0"/>
              <a:t>Κοίτα με! Κάτι σου λέω…</a:t>
            </a:r>
            <a:endParaRPr lang="el-GR" smtClean="0"/>
          </a:p>
        </p:txBody>
      </p:sp>
      <p:pic>
        <p:nvPicPr>
          <p:cNvPr id="40963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89063"/>
            <a:ext cx="8293100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Περιεχόμενο ψηφιακού εκπαιδευτικού υλικού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sz="2400" dirty="0" smtClean="0"/>
              <a:t>Κάθε ενότητα περιγράφει συγκεκριμένους εξελικτικούς  στόχους με ενδεικτικές δραστηριότητες</a:t>
            </a:r>
          </a:p>
          <a:p>
            <a:r>
              <a:rPr lang="el-GR" sz="2400" dirty="0" smtClean="0"/>
              <a:t>Περιλαμβάνει βασικό λεξιλόγιο (Νηπιαγωγείο)</a:t>
            </a:r>
          </a:p>
          <a:p>
            <a:r>
              <a:rPr lang="el-GR" sz="2400" dirty="0" smtClean="0"/>
              <a:t>Νοηματικές φράσεις</a:t>
            </a:r>
          </a:p>
          <a:p>
            <a:r>
              <a:rPr lang="el-GR" sz="2400" dirty="0" smtClean="0"/>
              <a:t>Νοηματικά κείμενα</a:t>
            </a:r>
          </a:p>
          <a:p>
            <a:r>
              <a:rPr lang="el-GR" sz="2400" dirty="0" smtClean="0"/>
              <a:t>Μεταγραφή των νοηματικών κείμενων</a:t>
            </a:r>
          </a:p>
          <a:p>
            <a:r>
              <a:rPr lang="el-GR" sz="2400" dirty="0" smtClean="0"/>
              <a:t>Εκπαιδευτικό υλικό – κάρτες, εικονογραφημένες ιστορίες </a:t>
            </a:r>
            <a:r>
              <a:rPr lang="el-GR" sz="2400" dirty="0" err="1" smtClean="0"/>
              <a:t>κ.α</a:t>
            </a:r>
            <a:endParaRPr lang="en-US" sz="2400" dirty="0" smtClean="0"/>
          </a:p>
          <a:p>
            <a:r>
              <a:rPr lang="el-GR" sz="2400" dirty="0" smtClean="0"/>
              <a:t>Πίνακες αναφοράς</a:t>
            </a:r>
          </a:p>
          <a:p>
            <a:r>
              <a:rPr lang="el-GR" sz="2400" dirty="0" smtClean="0"/>
              <a:t>Φωτογραφικό υλικό</a:t>
            </a:r>
          </a:p>
          <a:p>
            <a:r>
              <a:rPr lang="en-US" sz="2400" dirty="0" smtClean="0"/>
              <a:t>Links</a:t>
            </a:r>
          </a:p>
        </p:txBody>
      </p:sp>
      <p:pic>
        <p:nvPicPr>
          <p:cNvPr id="4" name="Εικόνα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0"/>
            <a:ext cx="3924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424</Words>
  <Application>Microsoft Office PowerPoint</Application>
  <PresentationFormat>Προβολή στην οθόνη (4:3)</PresentationFormat>
  <Paragraphs>73</Paragraphs>
  <Slides>15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            Δεκαπενθήμερο Ενημέρωσης για την Πρόσβαση στην Εκπαίδευση, 12-24 Οκτωβρίου 2015  «Προσβάσιμο Εκπαιδευτικό και Εποπτικό Υλικό για κωφούς και βαρήκοους μαθητές»   </vt:lpstr>
      <vt:lpstr>Καινοτόμο λογισμικό …Γιατί; </vt:lpstr>
      <vt:lpstr>                                  Άξονας ανάπτυξης υλικών για τη διδασκαλία της ΕΝΓ</vt:lpstr>
      <vt:lpstr>Ειδικό Εκπαιδευτικό υλικό Ελληνικής Νοηματικής Γλώσσας </vt:lpstr>
      <vt:lpstr> Ειδικό εκπαιδευτικό υλικό </vt:lpstr>
      <vt:lpstr>Βλέπω και Μαθαίνω</vt:lpstr>
      <vt:lpstr>   Ειδικό εκπαιδευτικό υλικό </vt:lpstr>
      <vt:lpstr>Κοίτα με! Κάτι σου λέω…</vt:lpstr>
      <vt:lpstr>Περιεχόμενο ψηφιακού εκπαιδευτικού υλικού</vt:lpstr>
      <vt:lpstr>Πολυμεσικό ηλεκτρονικό και έντυπο εκπαιδευτικού υλικού</vt:lpstr>
      <vt:lpstr>Πολυμεσικό ηλεκτρονικό και έντυπο εκπαιδευτικού υλικού</vt:lpstr>
      <vt:lpstr>Ενδεικτικά εργαλεία αξιολόγησης ΕΝΓ</vt:lpstr>
      <vt:lpstr>«Σχεδιασμός και ανάπτυξη προσβάσιμου εκπαιδευτικού και εποπτικού υλικού για κωφούς και βαρήκοους μαθητές» </vt:lpstr>
      <vt:lpstr>«Σχεδιασμός και ανάπτυξη προσβάσιμου εκπαιδευτικού και εποπτικού υλικού για κωφούς και βαρήκοους μαθητές» </vt:lpstr>
      <vt:lpstr>Σας ευχαριστούμε!!!  kalogridivalia@gmail.com skaripi78@gmail.com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 Αντιμετώπιση  των μαθησιακών δυσκολιών Διαφοροποίηση</dc:title>
  <dc:creator>ΖΩΗ</dc:creator>
  <cp:lastModifiedBy>kgirtis</cp:lastModifiedBy>
  <cp:revision>326</cp:revision>
  <dcterms:created xsi:type="dcterms:W3CDTF">2008-09-09T06:54:24Z</dcterms:created>
  <dcterms:modified xsi:type="dcterms:W3CDTF">2015-11-06T09:22:36Z</dcterms:modified>
</cp:coreProperties>
</file>