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325" r:id="rId2"/>
    <p:sldId id="326" r:id="rId3"/>
    <p:sldId id="279" r:id="rId4"/>
    <p:sldId id="280" r:id="rId5"/>
    <p:sldId id="288" r:id="rId6"/>
    <p:sldId id="281" r:id="rId7"/>
    <p:sldId id="286" r:id="rId8"/>
    <p:sldId id="284" r:id="rId9"/>
    <p:sldId id="287" r:id="rId10"/>
    <p:sldId id="289" r:id="rId11"/>
    <p:sldId id="290" r:id="rId12"/>
    <p:sldId id="307" r:id="rId13"/>
    <p:sldId id="256" r:id="rId14"/>
    <p:sldId id="291" r:id="rId15"/>
    <p:sldId id="257" r:id="rId16"/>
    <p:sldId id="306" r:id="rId17"/>
    <p:sldId id="262" r:id="rId18"/>
    <p:sldId id="277" r:id="rId19"/>
    <p:sldId id="260" r:id="rId20"/>
    <p:sldId id="299" r:id="rId21"/>
    <p:sldId id="261" r:id="rId22"/>
    <p:sldId id="294" r:id="rId23"/>
    <p:sldId id="295" r:id="rId24"/>
    <p:sldId id="319" r:id="rId25"/>
    <p:sldId id="320" r:id="rId26"/>
    <p:sldId id="321" r:id="rId27"/>
    <p:sldId id="322" r:id="rId28"/>
    <p:sldId id="304" r:id="rId29"/>
    <p:sldId id="305" r:id="rId30"/>
    <p:sldId id="296" r:id="rId31"/>
    <p:sldId id="297" r:id="rId32"/>
    <p:sldId id="313" r:id="rId33"/>
    <p:sldId id="263" r:id="rId34"/>
    <p:sldId id="264" r:id="rId35"/>
    <p:sldId id="275" r:id="rId36"/>
    <p:sldId id="265" r:id="rId37"/>
    <p:sldId id="276" r:id="rId38"/>
    <p:sldId id="266" r:id="rId39"/>
    <p:sldId id="267" r:id="rId40"/>
    <p:sldId id="314" r:id="rId41"/>
    <p:sldId id="315" r:id="rId42"/>
    <p:sldId id="316" r:id="rId43"/>
    <p:sldId id="317" r:id="rId44"/>
    <p:sldId id="269" r:id="rId45"/>
    <p:sldId id="271" r:id="rId46"/>
    <p:sldId id="318" r:id="rId47"/>
    <p:sldId id="323" r:id="rId48"/>
    <p:sldId id="308" r:id="rId49"/>
    <p:sldId id="309" r:id="rId50"/>
    <p:sldId id="310" r:id="rId51"/>
    <p:sldId id="311" r:id="rId52"/>
    <p:sldId id="312" r:id="rId53"/>
    <p:sldId id="324" r:id="rId5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9" d="100"/>
          <a:sy n="89" d="100"/>
        </p:scale>
        <p:origin x="-624" y="-4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400800" y="6355080"/>
            <a:ext cx="2286000" cy="365760"/>
          </a:xfrm>
        </p:spPr>
        <p:txBody>
          <a:bodyPr/>
          <a:lstStyle>
            <a:lvl1pPr>
              <a:defRPr sz="1400"/>
            </a:lvl1pPr>
          </a:lstStyle>
          <a:p>
            <a:fld id="{FC95AC90-5B87-499C-A950-A7FBC50C52CF}" type="datetimeFigureOut">
              <a:rPr lang="el-GR" smtClean="0"/>
              <a:pPr/>
              <a:t>27/3/2014</a:t>
            </a:fld>
            <a:endParaRPr lang="el-GR"/>
          </a:p>
        </p:txBody>
      </p:sp>
      <p:sp>
        <p:nvSpPr>
          <p:cNvPr id="17" name="16 - Θέση υποσέλιδου"/>
          <p:cNvSpPr>
            <a:spLocks noGrp="1"/>
          </p:cNvSpPr>
          <p:nvPr>
            <p:ph type="ftr" sz="quarter" idx="11"/>
          </p:nvPr>
        </p:nvSpPr>
        <p:spPr>
          <a:xfrm>
            <a:off x="2898648" y="6355080"/>
            <a:ext cx="3474720" cy="365760"/>
          </a:xfrm>
        </p:spPr>
        <p:txBody>
          <a:bodyPr/>
          <a:lstStyle/>
          <a:p>
            <a:endParaRPr lang="el-GR"/>
          </a:p>
        </p:txBody>
      </p:sp>
      <p:sp>
        <p:nvSpPr>
          <p:cNvPr id="29" name="28 - Θέση αριθμού διαφάνειας"/>
          <p:cNvSpPr>
            <a:spLocks noGrp="1"/>
          </p:cNvSpPr>
          <p:nvPr>
            <p:ph type="sldNum" sz="quarter" idx="12"/>
          </p:nvPr>
        </p:nvSpPr>
        <p:spPr>
          <a:xfrm>
            <a:off x="1216152" y="6355080"/>
            <a:ext cx="1219200" cy="365760"/>
          </a:xfrm>
        </p:spPr>
        <p:txBody>
          <a:bodyPr/>
          <a:lstStyle/>
          <a:p>
            <a:fld id="{AA063536-F85B-4E1D-935A-F3FBCAC1F36D}" type="slidenum">
              <a:rPr lang="el-GR" smtClean="0"/>
              <a:pPr/>
              <a:t>‹#›</a:t>
            </a:fld>
            <a:endParaRPr lang="el-GR"/>
          </a:p>
        </p:txBody>
      </p:sp>
      <p:sp>
        <p:nvSpPr>
          <p:cNvPr id="21" name="20 - Ορθογώνιο"/>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 Ορθογώνιο"/>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 Ορθογώνιο"/>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C95AC90-5B87-499C-A950-A7FBC50C52CF}" type="datetimeFigureOut">
              <a:rPr lang="el-GR" smtClean="0"/>
              <a:pPr/>
              <a:t>27/3/2014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A063536-F85B-4E1D-935A-F3FBCAC1F36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C95AC90-5B87-499C-A950-A7FBC50C52CF}" type="datetimeFigureOut">
              <a:rPr lang="el-GR" smtClean="0"/>
              <a:pPr/>
              <a:t>27/3/2014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A063536-F85B-4E1D-935A-F3FBCAC1F36D}" type="slidenum">
              <a:rPr lang="el-GR" smtClean="0"/>
              <a:pPr/>
              <a:t>‹#›</a:t>
            </a:fld>
            <a:endParaRPr lang="el-GR"/>
          </a:p>
        </p:txBody>
      </p:sp>
      <p:sp>
        <p:nvSpPr>
          <p:cNvPr id="7" name="6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Ευθεία γραμμή σύνδεσης"/>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l-GR"/>
          </a:p>
        </p:txBody>
      </p:sp>
      <p:sp>
        <p:nvSpPr>
          <p:cNvPr id="6" name="Rectangle 10"/>
          <p:cNvSpPr>
            <a:spLocks noGrp="1" noChangeArrowheads="1"/>
          </p:cNvSpPr>
          <p:nvPr>
            <p:ph type="ftr" sz="quarter" idx="11"/>
          </p:nvPr>
        </p:nvSpPr>
        <p:spPr>
          <a:ln/>
        </p:spPr>
        <p:txBody>
          <a:bodyPr/>
          <a:lstStyle>
            <a:lvl1pPr>
              <a:defRPr/>
            </a:lvl1pPr>
          </a:lstStyle>
          <a:p>
            <a:pPr>
              <a:defRPr/>
            </a:pPr>
            <a:endParaRPr lang="el-GR"/>
          </a:p>
        </p:txBody>
      </p:sp>
      <p:sp>
        <p:nvSpPr>
          <p:cNvPr id="7" name="Rectangle 11"/>
          <p:cNvSpPr>
            <a:spLocks noGrp="1" noChangeArrowheads="1"/>
          </p:cNvSpPr>
          <p:nvPr>
            <p:ph type="sldNum" sz="quarter" idx="12"/>
          </p:nvPr>
        </p:nvSpPr>
        <p:spPr>
          <a:ln/>
        </p:spPr>
        <p:txBody>
          <a:bodyPr/>
          <a:lstStyle>
            <a:lvl1pPr>
              <a:defRPr/>
            </a:lvl1pPr>
          </a:lstStyle>
          <a:p>
            <a:pPr>
              <a:defRPr/>
            </a:pPr>
            <a:fld id="{A0950442-7D2E-4042-B0C3-67234B86F773}"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FC95AC90-5B87-499C-A950-A7FBC50C52CF}" type="datetimeFigureOut">
              <a:rPr lang="el-GR" smtClean="0"/>
              <a:pPr/>
              <a:t>27/3/2014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A063536-F85B-4E1D-935A-F3FBCAC1F36D}" type="slidenum">
              <a:rPr lang="el-GR" smtClean="0"/>
              <a:pPr/>
              <a:t>‹#›</a:t>
            </a:fld>
            <a:endParaRPr lang="el-GR"/>
          </a:p>
        </p:txBody>
      </p:sp>
      <p:sp>
        <p:nvSpPr>
          <p:cNvPr id="8" name="7 - Θέση περιεχομένου"/>
          <p:cNvSpPr>
            <a:spLocks noGrp="1"/>
          </p:cNvSpPr>
          <p:nvPr>
            <p:ph sz="quarter" idx="1"/>
          </p:nvPr>
        </p:nvSpPr>
        <p:spPr>
          <a:xfrm>
            <a:off x="457200" y="1219200"/>
            <a:ext cx="8229600"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6400800" y="6355080"/>
            <a:ext cx="2286000" cy="365760"/>
          </a:xfrm>
        </p:spPr>
        <p:txBody>
          <a:bodyPr/>
          <a:lstStyle/>
          <a:p>
            <a:fld id="{FC95AC90-5B87-499C-A950-A7FBC50C52CF}" type="datetimeFigureOut">
              <a:rPr lang="el-GR" smtClean="0"/>
              <a:pPr/>
              <a:t>27/3/2014</a:t>
            </a:fld>
            <a:endParaRPr lang="el-GR"/>
          </a:p>
        </p:txBody>
      </p:sp>
      <p:sp>
        <p:nvSpPr>
          <p:cNvPr id="5" name="4 - Θέση υποσέλιδου"/>
          <p:cNvSpPr>
            <a:spLocks noGrp="1"/>
          </p:cNvSpPr>
          <p:nvPr>
            <p:ph type="ftr" sz="quarter" idx="11"/>
          </p:nvPr>
        </p:nvSpPr>
        <p:spPr>
          <a:xfrm>
            <a:off x="2898648" y="6355080"/>
            <a:ext cx="3474720" cy="365760"/>
          </a:xfrm>
        </p:spPr>
        <p:txBody>
          <a:bodyPr/>
          <a:lstStyle/>
          <a:p>
            <a:endParaRPr lang="el-GR"/>
          </a:p>
        </p:txBody>
      </p:sp>
      <p:sp>
        <p:nvSpPr>
          <p:cNvPr id="6" name="5 - Θέση αριθμού διαφάνειας"/>
          <p:cNvSpPr>
            <a:spLocks noGrp="1"/>
          </p:cNvSpPr>
          <p:nvPr>
            <p:ph type="sldNum" sz="quarter" idx="12"/>
          </p:nvPr>
        </p:nvSpPr>
        <p:spPr>
          <a:xfrm>
            <a:off x="1069848" y="6355080"/>
            <a:ext cx="1520952" cy="365760"/>
          </a:xfrm>
        </p:spPr>
        <p:txBody>
          <a:bodyPr/>
          <a:lstStyle/>
          <a:p>
            <a:fld id="{AA063536-F85B-4E1D-935A-F3FBCAC1F36D}" type="slidenum">
              <a:rPr lang="el-GR" smtClean="0"/>
              <a:pPr/>
              <a:t>‹#›</a:t>
            </a:fld>
            <a:endParaRPr lang="el-GR"/>
          </a:p>
        </p:txBody>
      </p:sp>
      <p:sp>
        <p:nvSpPr>
          <p:cNvPr id="7" name="6 - Ορθογώνιο"/>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FC95AC90-5B87-499C-A950-A7FBC50C52CF}" type="datetimeFigureOut">
              <a:rPr lang="el-GR" smtClean="0"/>
              <a:pPr/>
              <a:t>27/3/2014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A063536-F85B-4E1D-935A-F3FBCAC1F36D}" type="slidenum">
              <a:rPr lang="el-GR" smtClean="0"/>
              <a:pPr/>
              <a:t>‹#›</a:t>
            </a:fld>
            <a:endParaRPr lang="el-GR"/>
          </a:p>
        </p:txBody>
      </p:sp>
      <p:sp>
        <p:nvSpPr>
          <p:cNvPr id="9" name="8 - Θέση περιεχομένου"/>
          <p:cNvSpPr>
            <a:spLocks noGrp="1"/>
          </p:cNvSpPr>
          <p:nvPr>
            <p:ph sz="quarter" idx="1"/>
          </p:nvPr>
        </p:nvSpPr>
        <p:spPr>
          <a:xfrm>
            <a:off x="457200" y="1219200"/>
            <a:ext cx="4041648"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632198" y="1216152"/>
            <a:ext cx="4041648"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FC95AC90-5B87-499C-A950-A7FBC50C52CF}" type="datetimeFigureOut">
              <a:rPr lang="el-GR" smtClean="0"/>
              <a:pPr/>
              <a:t>27/3/2014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AA063536-F85B-4E1D-935A-F3FBCAC1F36D}" type="slidenum">
              <a:rPr lang="el-GR" smtClean="0"/>
              <a:pPr/>
              <a:t>‹#›</a:t>
            </a:fld>
            <a:endParaRPr lang="el-GR"/>
          </a:p>
        </p:txBody>
      </p:sp>
      <p:sp>
        <p:nvSpPr>
          <p:cNvPr id="11" name="10 - Θέση περιεχομένου"/>
          <p:cNvSpPr>
            <a:spLocks noGrp="1"/>
          </p:cNvSpPr>
          <p:nvPr>
            <p:ph sz="quarter" idx="2"/>
          </p:nvPr>
        </p:nvSpPr>
        <p:spPr>
          <a:xfrm>
            <a:off x="457200" y="2133600"/>
            <a:ext cx="4038600" cy="4038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648200" y="2133600"/>
            <a:ext cx="4038600" cy="4038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FC95AC90-5B87-499C-A950-A7FBC50C52CF}" type="datetimeFigureOut">
              <a:rPr lang="el-GR" smtClean="0"/>
              <a:pPr/>
              <a:t>27/3/2014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AA063536-F85B-4E1D-935A-F3FBCAC1F36D}" type="slidenum">
              <a:rPr lang="el-GR" smtClean="0"/>
              <a:pPr/>
              <a:t>‹#›</a:t>
            </a:fld>
            <a:endParaRPr lang="el-GR"/>
          </a:p>
        </p:txBody>
      </p:sp>
      <p:sp>
        <p:nvSpPr>
          <p:cNvPr id="6" name="5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C95AC90-5B87-499C-A950-A7FBC50C52CF}" type="datetimeFigureOut">
              <a:rPr lang="el-GR" smtClean="0"/>
              <a:pPr/>
              <a:t>27/3/2014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AA063536-F85B-4E1D-935A-F3FBCAC1F36D}" type="slidenum">
              <a:rPr lang="el-GR" smtClean="0"/>
              <a:pPr/>
              <a:t>‹#›</a:t>
            </a:fld>
            <a:endParaRPr lang="el-GR"/>
          </a:p>
        </p:txBody>
      </p:sp>
      <p:sp>
        <p:nvSpPr>
          <p:cNvPr id="5" name="4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C95AC90-5B87-499C-A950-A7FBC50C52CF}" type="datetimeFigureOut">
              <a:rPr lang="el-GR" smtClean="0"/>
              <a:pPr/>
              <a:t>27/3/2014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A063536-F85B-4E1D-935A-F3FBCAC1F36D}" type="slidenum">
              <a:rPr lang="el-GR" smtClean="0"/>
              <a:pPr/>
              <a:t>‹#›</a:t>
            </a:fld>
            <a:endParaRPr lang="el-GR"/>
          </a:p>
        </p:txBody>
      </p:sp>
      <p:sp>
        <p:nvSpPr>
          <p:cNvPr id="8" name="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 Ευθεία γραμμή σύνδεσης"/>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Θέση περιεχομένου"/>
          <p:cNvSpPr>
            <a:spLocks noGrp="1"/>
          </p:cNvSpPr>
          <p:nvPr>
            <p:ph sz="quarter" idx="1"/>
          </p:nvPr>
        </p:nvSpPr>
        <p:spPr>
          <a:xfrm>
            <a:off x="304800" y="304800"/>
            <a:ext cx="57150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C95AC90-5B87-499C-A950-A7FBC50C52CF}" type="datetimeFigureOut">
              <a:rPr lang="el-GR" smtClean="0"/>
              <a:pPr/>
              <a:t>27/3/2014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A063536-F85B-4E1D-935A-F3FBCAC1F36D}" type="slidenum">
              <a:rPr lang="el-GR" smtClean="0"/>
              <a:pPr/>
              <a:t>‹#›</a:t>
            </a:fld>
            <a:endParaRPr lang="el-GR"/>
          </a:p>
        </p:txBody>
      </p:sp>
      <p:sp>
        <p:nvSpPr>
          <p:cNvPr id="8" name="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152400"/>
            <a:ext cx="8229600" cy="990600"/>
          </a:xfrm>
          <a:prstGeom prst="rect">
            <a:avLst/>
          </a:prstGeom>
        </p:spPr>
        <p:txBody>
          <a:bodyPr vert="horz"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FC95AC90-5B87-499C-A950-A7FBC50C52CF}" type="datetimeFigureOut">
              <a:rPr lang="el-GR" smtClean="0"/>
              <a:pPr/>
              <a:t>27/3/2014</a:t>
            </a:fld>
            <a:endParaRPr lang="el-GR"/>
          </a:p>
        </p:txBody>
      </p:sp>
      <p:sp>
        <p:nvSpPr>
          <p:cNvPr id="3" name="2 - Θέση υποσέλιδου"/>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l-GR"/>
          </a:p>
        </p:txBody>
      </p:sp>
      <p:sp>
        <p:nvSpPr>
          <p:cNvPr id="23" name="22 - Θέση αριθμού διαφάνειας"/>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AA063536-F85B-4E1D-935A-F3FBCAC1F36D}" type="slidenum">
              <a:rPr lang="el-GR" smtClean="0"/>
              <a:pPr/>
              <a:t>‹#›</a:t>
            </a:fld>
            <a:endParaRPr lang="el-GR"/>
          </a:p>
        </p:txBody>
      </p:sp>
      <p:sp>
        <p:nvSpPr>
          <p:cNvPr id="28" name="2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 Ευθεία γραμμή σύνδεσης"/>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ep.edu.gr/"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iep.edu.gr/"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www.ucy.ac.cy/psifides-gnosis/el/"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l-GR" dirty="0"/>
          </a:p>
        </p:txBody>
      </p:sp>
      <p:sp>
        <p:nvSpPr>
          <p:cNvPr id="5" name="Content Placeholder 4"/>
          <p:cNvSpPr>
            <a:spLocks noGrp="1"/>
          </p:cNvSpPr>
          <p:nvPr>
            <p:ph sz="quarter" idx="1"/>
          </p:nvPr>
        </p:nvSpPr>
        <p:spPr/>
        <p:txBody>
          <a:bodyPr anchor="ctr">
            <a:normAutofit/>
          </a:bodyPr>
          <a:lstStyle/>
          <a:p>
            <a:pPr marL="0" indent="0" algn="ctr">
              <a:buNone/>
            </a:pPr>
            <a:r>
              <a:rPr lang="el-GR" sz="1600" b="1" dirty="0" smtClean="0"/>
              <a:t>«Ηλεκτρονικό </a:t>
            </a:r>
            <a:r>
              <a:rPr lang="el-GR" sz="1600" b="1" dirty="0"/>
              <a:t>Αρχείο Παρουσίασης (</a:t>
            </a:r>
            <a:r>
              <a:rPr lang="en-US" sz="1600" b="1" dirty="0"/>
              <a:t>power point)_</a:t>
            </a:r>
            <a:r>
              <a:rPr lang="el-GR" sz="1600" b="1" dirty="0"/>
              <a:t>Επιμορφωτικό </a:t>
            </a:r>
            <a:r>
              <a:rPr lang="el-GR" sz="1600" b="1" dirty="0" smtClean="0"/>
              <a:t>Υλικό»</a:t>
            </a:r>
          </a:p>
          <a:p>
            <a:pPr marL="0" indent="0" algn="ctr">
              <a:buNone/>
            </a:pPr>
            <a:r>
              <a:rPr lang="el-GR" sz="1600" b="1" dirty="0" smtClean="0"/>
              <a:t>Γεωργία </a:t>
            </a:r>
            <a:r>
              <a:rPr lang="el-GR" sz="1600" b="1" dirty="0" err="1" smtClean="0"/>
              <a:t>Παπασταυρινίδου</a:t>
            </a:r>
            <a:endParaRPr lang="el-GR" sz="1600" b="1" dirty="0" smtClean="0"/>
          </a:p>
          <a:p>
            <a:pPr marL="0" indent="0" algn="ctr">
              <a:buNone/>
            </a:pPr>
            <a:r>
              <a:rPr lang="el-GR" sz="1400" dirty="0" smtClean="0"/>
              <a:t>Εμπειρογνώμων στο πλαίσιο του Υποέργου 2</a:t>
            </a:r>
            <a:r>
              <a:rPr lang="el-GR" sz="1400" dirty="0"/>
              <a:t>: «Επιμόρφωση πολλαπλασιαστών (σύμβουλοι ειδικής και γενικής αγωγής διαφόρων ειδικοτήτων) και εκπαιδευτικών ειδικής αγωγής, ανάπτυξη οδηγού διαφοροποίησης προγραμμάτων σπουδών και ψηφιοποίηση εργαλείων»</a:t>
            </a:r>
          </a:p>
          <a:p>
            <a:pPr marL="0" indent="0" algn="ctr">
              <a:buNone/>
            </a:pPr>
            <a:r>
              <a:rPr lang="el-GR" sz="1400" dirty="0" smtClean="0"/>
              <a:t>Στο πλαίσιο της Πράξης «Πρόγραμμα μέτρων εξατομικευμένης υποστήριξης μαθητών με αναπηρίες ή/και ειδικές εκπαιδευτικές ανάγκες για τη μεγιστοποίηση της ακαδημαϊκής και κοινωνικής τους ανάπτυξη με τη χρήση Νέων Τεχνολογιών και Ψηφιακού Εκπαιδευτικού Υλικού»</a:t>
            </a:r>
            <a:endParaRPr lang="en-US" sz="1400" dirty="0" smtClean="0"/>
          </a:p>
          <a:p>
            <a:pPr marL="0" indent="0" algn="ctr">
              <a:buNone/>
            </a:pPr>
            <a:endParaRPr lang="en-US" sz="1400" smtClean="0"/>
          </a:p>
          <a:p>
            <a:pPr marL="0" indent="0" algn="ctr">
              <a:buNone/>
            </a:pPr>
            <a:r>
              <a:rPr lang="en-US" sz="1400" smtClean="0"/>
              <a:t>10/3/2014</a:t>
            </a:r>
            <a:endParaRPr lang="el-GR" sz="1400" dirty="0" smtClean="0"/>
          </a:p>
        </p:txBody>
      </p:sp>
      <p:pic>
        <p:nvPicPr>
          <p:cNvPr id="6" name="9 - Εικόνα" descr="logo-espa[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392613"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descr="IEP">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02877" y="35718"/>
            <a:ext cx="4356100"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89976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chor="ctr">
            <a:noAutofit/>
          </a:bodyPr>
          <a:lstStyle/>
          <a:p>
            <a:pPr marL="274320" indent="-274320" algn="ctr">
              <a:lnSpc>
                <a:spcPct val="90000"/>
              </a:lnSpc>
              <a:spcBef>
                <a:spcPts val="600"/>
              </a:spcBef>
              <a:buClr>
                <a:schemeClr val="accent1"/>
              </a:buClr>
              <a:buSzPct val="76000"/>
            </a:pPr>
            <a:r>
              <a:rPr lang="el-GR" b="1" dirty="0" smtClean="0">
                <a:solidFill>
                  <a:schemeClr val="tx1"/>
                </a:solidFill>
                <a:latin typeface="+mn-lt"/>
                <a:ea typeface="+mn-ea"/>
                <a:cs typeface="+mn-cs"/>
              </a:rPr>
              <a:t>Α1. Ατομική </a:t>
            </a:r>
            <a:r>
              <a:rPr lang="el-GR" b="1" dirty="0">
                <a:solidFill>
                  <a:schemeClr val="tx1"/>
                </a:solidFill>
                <a:latin typeface="+mn-lt"/>
                <a:ea typeface="+mn-ea"/>
                <a:cs typeface="+mn-cs"/>
              </a:rPr>
              <a:t>και Κοινωνική διάσταση της αναπηρίας</a:t>
            </a:r>
          </a:p>
        </p:txBody>
      </p:sp>
      <p:sp>
        <p:nvSpPr>
          <p:cNvPr id="39939" name="Rectangle 3"/>
          <p:cNvSpPr>
            <a:spLocks noGrp="1" noChangeArrowheads="1"/>
          </p:cNvSpPr>
          <p:nvPr>
            <p:ph type="body" idx="1"/>
          </p:nvPr>
        </p:nvSpPr>
        <p:spPr/>
        <p:txBody>
          <a:bodyPr/>
          <a:lstStyle/>
          <a:p>
            <a:pPr>
              <a:lnSpc>
                <a:spcPct val="90000"/>
              </a:lnSpc>
            </a:pPr>
            <a:r>
              <a:rPr lang="el-GR" u="sng" dirty="0"/>
              <a:t>Ατομική Διάσταση</a:t>
            </a:r>
          </a:p>
          <a:p>
            <a:pPr algn="just">
              <a:lnSpc>
                <a:spcPct val="90000"/>
              </a:lnSpc>
              <a:buFont typeface="Wingdings" pitchFamily="-111" charset="2"/>
              <a:buNone/>
            </a:pPr>
            <a:r>
              <a:rPr lang="el-GR" dirty="0"/>
              <a:t>σχετίζεται με τους περιορισμούς και τα εμπόδια</a:t>
            </a:r>
          </a:p>
          <a:p>
            <a:pPr algn="just">
              <a:lnSpc>
                <a:spcPct val="90000"/>
              </a:lnSpc>
              <a:buFont typeface="Wingdings" pitchFamily="-111" charset="2"/>
              <a:buNone/>
            </a:pPr>
            <a:r>
              <a:rPr lang="el-GR" dirty="0"/>
              <a:t>που επιβάλλει η μερική ή ολική έλλειψη κάποιου</a:t>
            </a:r>
          </a:p>
          <a:p>
            <a:pPr algn="just">
              <a:lnSpc>
                <a:spcPct val="90000"/>
              </a:lnSpc>
              <a:buFont typeface="Wingdings" pitchFamily="-111" charset="2"/>
              <a:buNone/>
            </a:pPr>
            <a:r>
              <a:rPr lang="el-GR" dirty="0"/>
              <a:t>μέλους, οργάνου ή μηχανισμού του σώματος</a:t>
            </a:r>
            <a:r>
              <a:rPr lang="el-GR" dirty="0" smtClean="0"/>
              <a:t>.</a:t>
            </a:r>
          </a:p>
          <a:p>
            <a:pPr algn="just">
              <a:lnSpc>
                <a:spcPct val="90000"/>
              </a:lnSpc>
              <a:buFont typeface="Wingdings" pitchFamily="-111" charset="2"/>
              <a:buNone/>
            </a:pPr>
            <a:endParaRPr lang="el-GR" dirty="0" smtClean="0"/>
          </a:p>
          <a:p>
            <a:pPr>
              <a:lnSpc>
                <a:spcPct val="90000"/>
              </a:lnSpc>
            </a:pPr>
            <a:r>
              <a:rPr lang="el-GR" u="sng" dirty="0"/>
              <a:t>Κοινωνική Διάσταση</a:t>
            </a:r>
          </a:p>
          <a:p>
            <a:pPr>
              <a:lnSpc>
                <a:spcPct val="90000"/>
              </a:lnSpc>
              <a:buFont typeface="Wingdings" pitchFamily="-111" charset="2"/>
              <a:buNone/>
            </a:pPr>
            <a:r>
              <a:rPr lang="el-GR" dirty="0"/>
              <a:t>σχετίζεται με τους περιορισμούς και τα εμπόδια</a:t>
            </a:r>
          </a:p>
          <a:p>
            <a:pPr>
              <a:lnSpc>
                <a:spcPct val="90000"/>
              </a:lnSpc>
              <a:buFont typeface="Wingdings" pitchFamily="-111" charset="2"/>
              <a:buNone/>
            </a:pPr>
            <a:r>
              <a:rPr lang="el-GR" dirty="0"/>
              <a:t>που επιβάλλονται στα ανάπηρα άτομα από τη</a:t>
            </a:r>
          </a:p>
          <a:p>
            <a:pPr>
              <a:lnSpc>
                <a:spcPct val="90000"/>
              </a:lnSpc>
              <a:buFont typeface="Wingdings" pitchFamily="-111" charset="2"/>
              <a:buNone/>
            </a:pPr>
            <a:r>
              <a:rPr lang="el-GR" u="sng" dirty="0"/>
              <a:t>σύγχρονη κοινωνική οργάνωση.</a:t>
            </a:r>
            <a:endParaRPr lang="el-GR"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Autofit/>
          </a:bodyPr>
          <a:lstStyle/>
          <a:p>
            <a:pPr algn="ctr"/>
            <a:r>
              <a:rPr lang="el-GR" b="1" dirty="0">
                <a:solidFill>
                  <a:schemeClr val="tx1"/>
                </a:solidFill>
                <a:latin typeface="+mn-lt"/>
                <a:ea typeface="+mn-ea"/>
                <a:cs typeface="+mn-cs"/>
              </a:rPr>
              <a:t>Η Ατομική Διάσταση της Τύφλωσης και των σοβαρών προβλημάτων όρασης.</a:t>
            </a:r>
          </a:p>
        </p:txBody>
      </p:sp>
      <p:sp>
        <p:nvSpPr>
          <p:cNvPr id="40963" name="Rectangle 3"/>
          <p:cNvSpPr>
            <a:spLocks noGrp="1" noChangeArrowheads="1"/>
          </p:cNvSpPr>
          <p:nvPr>
            <p:ph type="body" idx="1"/>
          </p:nvPr>
        </p:nvSpPr>
        <p:spPr/>
        <p:txBody>
          <a:bodyPr/>
          <a:lstStyle/>
          <a:p>
            <a:pPr>
              <a:buNone/>
            </a:pPr>
            <a:r>
              <a:rPr lang="el-GR" dirty="0" smtClean="0"/>
              <a:t>	Για την κατανόηση της ατομικής διάστασης της τύφλωσης θα πρέπει να κατανοήσουμε τη </a:t>
            </a:r>
            <a:r>
              <a:rPr lang="el-GR" dirty="0"/>
              <a:t>σημασία της </a:t>
            </a:r>
            <a:r>
              <a:rPr lang="el-GR" dirty="0" smtClean="0"/>
              <a:t>όρασης σε σχέση με:</a:t>
            </a:r>
          </a:p>
          <a:p>
            <a:pPr>
              <a:buFont typeface="Wingdings" pitchFamily="-111" charset="2"/>
              <a:buChar char="Ø"/>
            </a:pPr>
            <a:r>
              <a:rPr lang="el-GR" dirty="0" smtClean="0"/>
              <a:t>Την εξερεύνηση περιβάλλοντος. </a:t>
            </a:r>
          </a:p>
          <a:p>
            <a:pPr>
              <a:buFont typeface="Wingdings" pitchFamily="-111" charset="2"/>
              <a:buChar char="Ø"/>
            </a:pPr>
            <a:r>
              <a:rPr lang="el-GR" dirty="0" smtClean="0"/>
              <a:t>Την αλληλεπίδραση </a:t>
            </a:r>
            <a:r>
              <a:rPr lang="el-GR" dirty="0"/>
              <a:t>με στοιχεία του </a:t>
            </a:r>
            <a:r>
              <a:rPr lang="el-GR" dirty="0" smtClean="0"/>
              <a:t>περιβάλλοντος. </a:t>
            </a:r>
          </a:p>
          <a:p>
            <a:pPr>
              <a:buFont typeface="Wingdings" pitchFamily="-111" charset="2"/>
              <a:buChar char="Ø"/>
            </a:pPr>
            <a:r>
              <a:rPr lang="el-GR" dirty="0" smtClean="0"/>
              <a:t>Το ότι η όραση είναι μια συντονιστική αίσθηση. </a:t>
            </a:r>
          </a:p>
          <a:p>
            <a:pPr>
              <a:buFont typeface="Wingdings" pitchFamily="-111" charset="2"/>
              <a:buChar char="Ø"/>
            </a:pPr>
            <a:r>
              <a:rPr lang="el-GR" dirty="0" smtClean="0"/>
              <a:t>Το ότι η όραση αποτελεί κίνητρο </a:t>
            </a:r>
            <a:r>
              <a:rPr lang="el-GR" dirty="0"/>
              <a:t>για αλληλεπίδραση και εξερεύνηση του </a:t>
            </a:r>
            <a:r>
              <a:rPr lang="el-GR" dirty="0" smtClean="0"/>
              <a:t>περιβάλλοντος.</a:t>
            </a:r>
          </a:p>
          <a:p>
            <a:pPr>
              <a:buFont typeface="Wingdings" pitchFamily="-111" charset="2"/>
              <a:buChar char="Ø"/>
            </a:pPr>
            <a:r>
              <a:rPr lang="el-GR" dirty="0" smtClean="0"/>
              <a:t>Το ότι ή όραση επιτρέπει την πρόσληψη </a:t>
            </a:r>
            <a:r>
              <a:rPr lang="el-GR" dirty="0"/>
              <a:t>περισσότερων πληροφοριών και κατά τρόπο </a:t>
            </a:r>
            <a:r>
              <a:rPr lang="el-GR" dirty="0" smtClean="0"/>
              <a:t>άμεσο.</a:t>
            </a:r>
            <a:endParaRPr lang="el-GR"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pPr algn="ctr"/>
            <a:r>
              <a:rPr lang="el-GR" b="1" dirty="0" smtClean="0">
                <a:solidFill>
                  <a:schemeClr val="tx1"/>
                </a:solidFill>
                <a:latin typeface="+mn-lt"/>
                <a:ea typeface="+mn-ea"/>
                <a:cs typeface="+mn-cs"/>
              </a:rPr>
              <a:t>Εμπλουτισμός του Προγράμματος Σπουδών για τους μαθητές με τύφλωση</a:t>
            </a:r>
            <a:endParaRPr lang="en-US" b="1" dirty="0">
              <a:solidFill>
                <a:schemeClr val="tx1"/>
              </a:solidFill>
              <a:latin typeface="+mn-lt"/>
              <a:ea typeface="+mn-ea"/>
              <a:cs typeface="+mn-cs"/>
            </a:endParaRPr>
          </a:p>
        </p:txBody>
      </p:sp>
      <p:sp>
        <p:nvSpPr>
          <p:cNvPr id="3" name="Content Placeholder 2"/>
          <p:cNvSpPr>
            <a:spLocks noGrp="1"/>
          </p:cNvSpPr>
          <p:nvPr>
            <p:ph idx="1"/>
          </p:nvPr>
        </p:nvSpPr>
        <p:spPr/>
        <p:txBody>
          <a:bodyPr anchor="t">
            <a:normAutofit fontScale="92500" lnSpcReduction="10000"/>
          </a:bodyPr>
          <a:lstStyle/>
          <a:p>
            <a:pPr>
              <a:buNone/>
            </a:pPr>
            <a:endParaRPr lang="el-GR" dirty="0" smtClean="0">
              <a:solidFill>
                <a:srgbClr val="1F497D"/>
              </a:solidFill>
            </a:endParaRPr>
          </a:p>
          <a:p>
            <a:pPr marL="114300" indent="0">
              <a:buNone/>
            </a:pPr>
            <a:r>
              <a:rPr lang="el-GR" sz="2500" dirty="0" smtClean="0"/>
              <a:t>Εναλλακτικές μορφές ανάγνωσης και γραφής (π.χ. </a:t>
            </a:r>
            <a:r>
              <a:rPr lang="en-US" sz="2500" dirty="0" smtClean="0"/>
              <a:t>Braille).</a:t>
            </a:r>
          </a:p>
          <a:p>
            <a:pPr marL="114300" indent="0">
              <a:buNone/>
            </a:pPr>
            <a:endParaRPr lang="en-US" sz="2500" dirty="0" smtClean="0"/>
          </a:p>
          <a:p>
            <a:pPr marL="114300" indent="0">
              <a:buNone/>
            </a:pPr>
            <a:r>
              <a:rPr lang="el-GR" sz="2500" dirty="0" smtClean="0"/>
              <a:t>Δεξιότητες Κινητικότητας </a:t>
            </a:r>
            <a:r>
              <a:rPr lang="el-GR" sz="2500" dirty="0" smtClean="0"/>
              <a:t>και </a:t>
            </a:r>
            <a:r>
              <a:rPr lang="el-GR" sz="2500" dirty="0" smtClean="0"/>
              <a:t>Προσανατολισμού.</a:t>
            </a:r>
            <a:endParaRPr lang="el-GR" sz="2500" dirty="0" smtClean="0"/>
          </a:p>
          <a:p>
            <a:pPr marL="114300" indent="0">
              <a:buNone/>
            </a:pPr>
            <a:endParaRPr lang="en-US" sz="2500" dirty="0" smtClean="0"/>
          </a:p>
          <a:p>
            <a:pPr marL="114300" indent="0">
              <a:buNone/>
            </a:pPr>
            <a:r>
              <a:rPr lang="el-GR" sz="2500" dirty="0" smtClean="0"/>
              <a:t>Δεξιότητες Καθημερινής Διαβίωσης</a:t>
            </a:r>
            <a:r>
              <a:rPr lang="el-GR" sz="2500" dirty="0" smtClean="0"/>
              <a:t>.</a:t>
            </a:r>
          </a:p>
          <a:p>
            <a:pPr marL="114300" indent="0">
              <a:buNone/>
            </a:pPr>
            <a:endParaRPr lang="el-GR" sz="2500" dirty="0"/>
          </a:p>
          <a:p>
            <a:pPr marL="114300" indent="0">
              <a:buNone/>
            </a:pPr>
            <a:r>
              <a:rPr lang="el-GR" sz="2500" dirty="0" smtClean="0"/>
              <a:t>Δεξιότητες ακρόασης.</a:t>
            </a:r>
            <a:endParaRPr lang="el-GR" sz="2500" dirty="0" smtClean="0"/>
          </a:p>
          <a:p>
            <a:pPr marL="114300" indent="0">
              <a:buNone/>
            </a:pPr>
            <a:endParaRPr lang="el-GR" sz="2500" dirty="0"/>
          </a:p>
          <a:p>
            <a:pPr marL="114300" indent="0">
              <a:buNone/>
            </a:pPr>
            <a:r>
              <a:rPr lang="el-GR" sz="2500" dirty="0" smtClean="0"/>
              <a:t>Δεξιότητες </a:t>
            </a:r>
            <a:r>
              <a:rPr lang="el-GR" sz="2500" dirty="0" smtClean="0"/>
              <a:t>επικοινωνίας και ανάπτυξη εννοιών.</a:t>
            </a:r>
            <a:endParaRPr lang="el-GR" sz="2500" dirty="0" smtClean="0"/>
          </a:p>
          <a:p>
            <a:pPr marL="114300" indent="0">
              <a:buNone/>
            </a:pPr>
            <a:endParaRPr lang="en-US" sz="2500" dirty="0" smtClean="0"/>
          </a:p>
          <a:p>
            <a:pPr marL="114300" indent="0">
              <a:buNone/>
            </a:pPr>
            <a:r>
              <a:rPr lang="el-GR" sz="2500" dirty="0" smtClean="0"/>
              <a:t>Αξιοποίηση Τ.Π.Ε. για την υποστήριξη της μάθησης.</a:t>
            </a:r>
            <a:endParaRPr lang="en-US" sz="25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nchor="ctr">
            <a:normAutofit fontScale="90000"/>
          </a:bodyPr>
          <a:lstStyle/>
          <a:p>
            <a:pPr algn="ctr"/>
            <a:r>
              <a:rPr lang="el-GR" b="1" dirty="0" smtClean="0">
                <a:latin typeface="+mn-lt"/>
              </a:rPr>
              <a:t>Α2. Η ΣΥΓΚΡΙΤΙΚΗ &amp; Η ΔΙΑΦΟΡΙΚΗ ΠΡΟΣΕΓΓΙΣΗ ΣΤΗΝ ΑΝΑΠΤΥΞΗ ΤΩΝ ΠΑΙΔΩΝ ΜΕ ΤΥΦΛΩΣΗ</a:t>
            </a:r>
            <a:endParaRPr lang="el-GR" b="1" dirty="0">
              <a:latin typeface="+mn-lt"/>
            </a:endParaRPr>
          </a:p>
        </p:txBody>
      </p:sp>
      <p:sp>
        <p:nvSpPr>
          <p:cNvPr id="5" name="4 - Θέση περιεχομένου"/>
          <p:cNvSpPr>
            <a:spLocks noGrp="1"/>
          </p:cNvSpPr>
          <p:nvPr>
            <p:ph sz="quarter" idx="1"/>
          </p:nvPr>
        </p:nvSpPr>
        <p:spPr/>
        <p:txBody>
          <a:bodyPr>
            <a:noAutofit/>
          </a:bodyPr>
          <a:lstStyle/>
          <a:p>
            <a:pPr algn="just">
              <a:buNone/>
            </a:pPr>
            <a:r>
              <a:rPr lang="el-GR" sz="2500" b="1" u="sng" dirty="0" smtClean="0"/>
              <a:t>Συγκριτική προσέγγιση:</a:t>
            </a:r>
          </a:p>
          <a:p>
            <a:pPr marL="114300" indent="0">
              <a:buNone/>
            </a:pPr>
            <a:r>
              <a:rPr lang="el-GR" sz="2500" dirty="0" smtClean="0"/>
              <a:t>Σύγκριση μεταξύ τυφλών και βλεπόντων παιδιών βάσει χρονολογικής ηλικίας. </a:t>
            </a:r>
          </a:p>
          <a:p>
            <a:pPr marL="114300" indent="0">
              <a:buNone/>
            </a:pPr>
            <a:r>
              <a:rPr lang="el-GR" sz="2500" dirty="0" smtClean="0"/>
              <a:t>Κεντρικός άξονας οι νόρμες της αναπτυξιακής ψυχολογίας</a:t>
            </a:r>
            <a:r>
              <a:rPr lang="en-US" sz="2500" dirty="0" smtClean="0"/>
              <a:t> </a:t>
            </a:r>
            <a:r>
              <a:rPr lang="el-GR" sz="2500" dirty="0" smtClean="0"/>
              <a:t>για τους βλέποντες μαθητές.</a:t>
            </a:r>
          </a:p>
          <a:p>
            <a:pPr marL="114300" indent="0">
              <a:buNone/>
            </a:pPr>
            <a:r>
              <a:rPr lang="el-GR" sz="2500" dirty="0" smtClean="0"/>
              <a:t>Η τύφλωση αντιμετωπίζεται ως μειονέκτημα.</a:t>
            </a:r>
          </a:p>
          <a:p>
            <a:pPr marL="114300" indent="0">
              <a:buNone/>
            </a:pPr>
            <a:r>
              <a:rPr lang="el-GR" sz="2500" dirty="0" smtClean="0"/>
              <a:t>«Η συγκριτική προσέγγιση με την έμφασή της στη χρονολογική ηλικία και την κατάσταση της όρασης, τείνει να αποπροσανατολίζει την προσοχή μας από τις μεταβλητές στις οποίες πρέπει να εστιάζουμε» (</a:t>
            </a:r>
            <a:r>
              <a:rPr lang="en-US" sz="2500" dirty="0" smtClean="0"/>
              <a:t>Warren, 20</a:t>
            </a:r>
            <a:r>
              <a:rPr lang="el-GR" sz="2500" dirty="0" smtClean="0"/>
              <a:t>11</a:t>
            </a:r>
            <a:r>
              <a:rPr lang="en-US" sz="2500" dirty="0" smtClean="0"/>
              <a:t>: 2</a:t>
            </a:r>
            <a:r>
              <a:rPr lang="el-GR" sz="2500" dirty="0" smtClean="0"/>
              <a:t>5</a:t>
            </a:r>
            <a:r>
              <a:rPr lang="en-US" sz="2500" dirty="0" smtClean="0"/>
              <a:t>)</a:t>
            </a:r>
            <a:endParaRPr lang="el-GR" sz="2500" dirty="0" smtClean="0"/>
          </a:p>
          <a:p>
            <a:pPr marL="114300" indent="0">
              <a:buNone/>
            </a:pPr>
            <a:r>
              <a:rPr lang="el-GR" sz="2500" dirty="0" smtClean="0"/>
              <a:t>Συμβάλλει στη δημιουργία χαμηλών προσδοκιών σε σχέση με τις δυνατότητες των τυφλών μαθητών.</a:t>
            </a:r>
            <a:endParaRPr lang="en-US" sz="25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533400" y="1219200"/>
            <a:ext cx="8229600" cy="4937760"/>
          </a:xfrm>
        </p:spPr>
        <p:txBody>
          <a:bodyPr>
            <a:noAutofit/>
          </a:bodyPr>
          <a:lstStyle/>
          <a:p>
            <a:pPr>
              <a:buNone/>
            </a:pPr>
            <a:r>
              <a:rPr lang="el-GR" sz="2500" b="1" u="sng" dirty="0" smtClean="0"/>
              <a:t>Η διαφορική προσέγγιση:</a:t>
            </a:r>
          </a:p>
          <a:p>
            <a:pPr marL="114300" indent="0">
              <a:lnSpc>
                <a:spcPct val="80000"/>
              </a:lnSpc>
              <a:buNone/>
            </a:pPr>
            <a:r>
              <a:rPr lang="el-GR" sz="2500" dirty="0" smtClean="0"/>
              <a:t>Εστιάζει στη μελέτη των ατομικών διαφορών μεταξύ</a:t>
            </a:r>
            <a:r>
              <a:rPr lang="en-US" sz="2500" dirty="0" smtClean="0"/>
              <a:t> </a:t>
            </a:r>
            <a:r>
              <a:rPr lang="el-GR" sz="2500" dirty="0" smtClean="0"/>
              <a:t>των παιδιών με τύφλωση.</a:t>
            </a:r>
            <a:endParaRPr lang="en-US" sz="2500" dirty="0" smtClean="0"/>
          </a:p>
          <a:p>
            <a:pPr marL="114300" indent="0">
              <a:lnSpc>
                <a:spcPct val="80000"/>
              </a:lnSpc>
              <a:buNone/>
            </a:pPr>
            <a:r>
              <a:rPr lang="el-GR" sz="2500" dirty="0" smtClean="0"/>
              <a:t>Προσπαθεί να εξηγήσει τις διαφορές που εμφανίζονται εντός του πληθυσμού των</a:t>
            </a:r>
            <a:r>
              <a:rPr lang="en-US" sz="2500" dirty="0" smtClean="0"/>
              <a:t> </a:t>
            </a:r>
            <a:r>
              <a:rPr lang="el-GR" sz="2500" dirty="0" smtClean="0"/>
              <a:t>τυφλών παιδιών, εστιάζοντας στη φύση και την αιτία αυτών των διαφορών.</a:t>
            </a:r>
            <a:endParaRPr lang="en-US" sz="2500" dirty="0" smtClean="0"/>
          </a:p>
          <a:p>
            <a:pPr marL="114300" indent="0" algn="just">
              <a:lnSpc>
                <a:spcPct val="80000"/>
              </a:lnSpc>
              <a:buNone/>
            </a:pPr>
            <a:r>
              <a:rPr lang="el-GR" sz="2500" dirty="0" smtClean="0"/>
              <a:t>«...εκείνο που θα πρέπει να μας απασχολήσει είναι οι</a:t>
            </a:r>
            <a:r>
              <a:rPr lang="en-US" sz="2500" dirty="0" smtClean="0"/>
              <a:t> </a:t>
            </a:r>
            <a:r>
              <a:rPr lang="el-GR" sz="2500" dirty="0" smtClean="0"/>
              <a:t>διαφοροποιήσεις μεταξύ των παιδιών με σοβαρά προβλήματα όρασης – όχι οι νόρμες. Πιστεύω ότι για να είναι πραγματικά ωφέλιμη η γνώση (η οποία βασίζεται στην έρευνα) σχετικά με τη συγκεκριμένη ομάδα του πληθυσμού των παιδιών, πρέπει να εστιάζεται στην εξαίρεση, όχι στον κανόνα» (</a:t>
            </a:r>
            <a:r>
              <a:rPr lang="en-US" sz="2500" dirty="0" smtClean="0"/>
              <a:t>Warren, 20</a:t>
            </a:r>
            <a:r>
              <a:rPr lang="el-GR" sz="2500" dirty="0" smtClean="0"/>
              <a:t>11</a:t>
            </a:r>
            <a:r>
              <a:rPr lang="en-US" sz="2500" dirty="0" smtClean="0"/>
              <a:t>: 19).</a:t>
            </a:r>
            <a:endParaRPr lang="el-GR" sz="25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nchor="ctr">
            <a:normAutofit fontScale="90000"/>
          </a:bodyPr>
          <a:lstStyle/>
          <a:p>
            <a:pPr algn="ctr"/>
            <a:r>
              <a:rPr lang="el-GR" b="1" dirty="0" smtClean="0">
                <a:latin typeface="+mn-lt"/>
              </a:rPr>
              <a:t>Συνέπειες της διαφορικής προσέγγισης στην κατανόηση της τύφλωσης</a:t>
            </a:r>
            <a:endParaRPr lang="el-GR" b="1" dirty="0">
              <a:latin typeface="+mn-lt"/>
            </a:endParaRPr>
          </a:p>
        </p:txBody>
      </p:sp>
      <p:sp>
        <p:nvSpPr>
          <p:cNvPr id="5" name="4 - Θέση περιεχομένου"/>
          <p:cNvSpPr>
            <a:spLocks noGrp="1"/>
          </p:cNvSpPr>
          <p:nvPr>
            <p:ph sz="quarter" idx="1"/>
          </p:nvPr>
        </p:nvSpPr>
        <p:spPr/>
        <p:txBody>
          <a:bodyPr/>
          <a:lstStyle/>
          <a:p>
            <a:pPr>
              <a:buNone/>
            </a:pPr>
            <a:r>
              <a:rPr lang="el-GR" dirty="0" smtClean="0"/>
              <a:t>Η διαφορική προσέγγιση:</a:t>
            </a:r>
            <a:endParaRPr lang="en-US" dirty="0" smtClean="0"/>
          </a:p>
          <a:p>
            <a:r>
              <a:rPr lang="el-GR" dirty="0" smtClean="0"/>
              <a:t>Δίνει έμφαση στις ατομικές διαφορές μεταξύ των ατόμων με τύφλωση.</a:t>
            </a:r>
          </a:p>
          <a:p>
            <a:r>
              <a:rPr lang="el-GR" dirty="0" smtClean="0"/>
              <a:t>Ενισχύει την αποφυγή γενικεύσεων και υπεραπλουστεύσεων  σχετικά με τις δυσκολίες και τις δυνατότητες του τυφλού ατόμου (η λογική του μέσου όρου).</a:t>
            </a:r>
          </a:p>
          <a:p>
            <a:r>
              <a:rPr lang="el-GR" dirty="0" smtClean="0"/>
              <a:t>Δίνει τη δυνατότητα εστίασης στη μοναδικότητα της εμπειρίας κάθε τυφλού ατόμου και στην επίδρασή της στην πορεία ανάπτυξής του.</a:t>
            </a:r>
          </a:p>
          <a:p>
            <a:endParaRPr lang="el-GR" dirty="0" smtClean="0"/>
          </a:p>
          <a:p>
            <a:endParaRPr lang="el-GR" dirty="0" smtClean="0"/>
          </a:p>
          <a:p>
            <a:pPr>
              <a:buNone/>
            </a:pPr>
            <a:endParaRPr lang="el-GR"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922114"/>
          </a:xfrm>
        </p:spPr>
        <p:txBody>
          <a:bodyPr anchor="ctr">
            <a:noAutofit/>
          </a:bodyPr>
          <a:lstStyle/>
          <a:p>
            <a:pPr algn="ctr"/>
            <a:r>
              <a:rPr lang="el-GR" b="1" dirty="0" smtClean="0">
                <a:solidFill>
                  <a:schemeClr val="tx1"/>
                </a:solidFill>
                <a:latin typeface="+mn-lt"/>
                <a:ea typeface="+mn-ea"/>
                <a:cs typeface="+mn-cs"/>
              </a:rPr>
              <a:t>Μαθητές με τύφλωση</a:t>
            </a:r>
            <a:r>
              <a:rPr lang="el-GR" sz="3600" b="1" dirty="0" smtClean="0">
                <a:solidFill>
                  <a:srgbClr val="0070C0"/>
                </a:solidFill>
                <a:latin typeface="+mn-lt"/>
              </a:rPr>
              <a:t/>
            </a:r>
            <a:br>
              <a:rPr lang="el-GR" sz="3600" b="1" dirty="0" smtClean="0">
                <a:solidFill>
                  <a:srgbClr val="0070C0"/>
                </a:solidFill>
                <a:latin typeface="+mn-lt"/>
              </a:rPr>
            </a:br>
            <a:endParaRPr lang="el-GR" sz="3600" b="1" dirty="0">
              <a:solidFill>
                <a:srgbClr val="0070C0"/>
              </a:solidFill>
              <a:latin typeface="+mn-lt"/>
            </a:endParaRPr>
          </a:p>
        </p:txBody>
      </p:sp>
      <p:sp>
        <p:nvSpPr>
          <p:cNvPr id="3" name="Content Placeholder 2"/>
          <p:cNvSpPr>
            <a:spLocks noGrp="1"/>
          </p:cNvSpPr>
          <p:nvPr>
            <p:ph idx="1"/>
          </p:nvPr>
        </p:nvSpPr>
        <p:spPr>
          <a:xfrm>
            <a:off x="467544" y="1268760"/>
            <a:ext cx="8208912" cy="5145435"/>
          </a:xfrm>
        </p:spPr>
        <p:txBody>
          <a:bodyPr>
            <a:normAutofit fontScale="40000" lnSpcReduction="20000"/>
          </a:bodyPr>
          <a:lstStyle/>
          <a:p>
            <a:pPr marL="36576" indent="0">
              <a:buNone/>
            </a:pPr>
            <a:r>
              <a:rPr lang="el-GR" sz="6000" dirty="0" smtClean="0"/>
              <a:t>Δεν </a:t>
            </a:r>
            <a:r>
              <a:rPr lang="el-GR" sz="6000" dirty="0"/>
              <a:t>είναι μία ομοιογενής ομάδα που διαφοροποιείται από τους βλέποντες αποκλειστικά στο επίπεδο της απώλειας όρασης. </a:t>
            </a:r>
            <a:endParaRPr lang="el-GR" sz="6000" dirty="0" smtClean="0"/>
          </a:p>
          <a:p>
            <a:pPr marL="36576" indent="0">
              <a:buNone/>
            </a:pPr>
            <a:endParaRPr lang="el-GR" sz="6000" dirty="0" smtClean="0"/>
          </a:p>
          <a:p>
            <a:pPr marL="36576" indent="0">
              <a:buNone/>
            </a:pPr>
            <a:r>
              <a:rPr lang="el-GR" sz="6000" dirty="0" smtClean="0"/>
              <a:t>Ετερογένεια </a:t>
            </a:r>
            <a:r>
              <a:rPr lang="el-GR" sz="6000" dirty="0"/>
              <a:t>παρατηρείται ως προς:</a:t>
            </a:r>
          </a:p>
          <a:p>
            <a:r>
              <a:rPr lang="el-GR" sz="6000" dirty="0" smtClean="0"/>
              <a:t>τον </a:t>
            </a:r>
            <a:r>
              <a:rPr lang="el-GR" sz="6000" dirty="0"/>
              <a:t>βαθμό της απώλειας όρασης και στο εύρος του οπτικού του </a:t>
            </a:r>
            <a:r>
              <a:rPr lang="el-GR" sz="6000" dirty="0" smtClean="0"/>
              <a:t>πεδίου</a:t>
            </a:r>
            <a:r>
              <a:rPr lang="en-US" sz="6000" dirty="0" smtClean="0"/>
              <a:t>.</a:t>
            </a:r>
            <a:endParaRPr lang="el-GR" sz="6000" dirty="0"/>
          </a:p>
          <a:p>
            <a:r>
              <a:rPr lang="el-GR" sz="6000" dirty="0" smtClean="0"/>
              <a:t>την </a:t>
            </a:r>
            <a:r>
              <a:rPr lang="el-GR" sz="6000" dirty="0"/>
              <a:t>ηλικία που επήλθε η τύφλωση (ύπαρξη ή μη πρώιμων οπτικών εμπειριών</a:t>
            </a:r>
            <a:r>
              <a:rPr lang="el-GR" sz="6000" dirty="0" smtClean="0"/>
              <a:t>)</a:t>
            </a:r>
            <a:r>
              <a:rPr lang="en-US" sz="6000" dirty="0" smtClean="0"/>
              <a:t>.</a:t>
            </a:r>
            <a:endParaRPr lang="el-GR" sz="6000" dirty="0"/>
          </a:p>
          <a:p>
            <a:r>
              <a:rPr lang="el-GR" sz="6000" dirty="0" smtClean="0"/>
              <a:t>την </a:t>
            </a:r>
            <a:r>
              <a:rPr lang="el-GR" sz="6000" dirty="0"/>
              <a:t>ανάπτυξη της λειτουργικής </a:t>
            </a:r>
            <a:r>
              <a:rPr lang="el-GR" sz="6000" dirty="0" smtClean="0"/>
              <a:t>όρασης</a:t>
            </a:r>
            <a:r>
              <a:rPr lang="en-US" sz="6000" dirty="0" smtClean="0"/>
              <a:t>.</a:t>
            </a:r>
            <a:endParaRPr lang="el-GR" sz="6000" dirty="0"/>
          </a:p>
          <a:p>
            <a:r>
              <a:rPr lang="el-GR" sz="6000" dirty="0" smtClean="0"/>
              <a:t>την </a:t>
            </a:r>
            <a:r>
              <a:rPr lang="el-GR" sz="6000" dirty="0"/>
              <a:t>καταλληλότητα των πρώιμων εμπειριών </a:t>
            </a:r>
            <a:r>
              <a:rPr lang="el-GR" sz="6000" dirty="0" smtClean="0"/>
              <a:t>μάθησης</a:t>
            </a:r>
            <a:r>
              <a:rPr lang="en-US" sz="6000" dirty="0" smtClean="0"/>
              <a:t>.</a:t>
            </a:r>
            <a:endParaRPr lang="el-GR" sz="6000" dirty="0"/>
          </a:p>
          <a:p>
            <a:r>
              <a:rPr lang="el-GR" sz="6000" dirty="0" smtClean="0"/>
              <a:t>τα ενδιαφέροντα, τις </a:t>
            </a:r>
            <a:r>
              <a:rPr lang="el-GR" sz="6000" dirty="0"/>
              <a:t>προτιμήσεις και τις ευρύτερες </a:t>
            </a:r>
            <a:r>
              <a:rPr lang="el-GR" sz="6000" dirty="0" smtClean="0"/>
              <a:t>εμπειρίες</a:t>
            </a:r>
            <a:r>
              <a:rPr lang="en-US" sz="6000" dirty="0" smtClean="0"/>
              <a:t>.</a:t>
            </a:r>
            <a:r>
              <a:rPr lang="el-GR" sz="6000" dirty="0" smtClean="0"/>
              <a:t> </a:t>
            </a:r>
            <a:endParaRPr lang="el-GR" sz="6000" dirty="0"/>
          </a:p>
          <a:p>
            <a:r>
              <a:rPr lang="el-GR" sz="6000" dirty="0" smtClean="0"/>
              <a:t>τη </a:t>
            </a:r>
            <a:r>
              <a:rPr lang="el-GR" sz="6000" dirty="0"/>
              <a:t>στάση έναντι του σχολείου και της </a:t>
            </a:r>
            <a:r>
              <a:rPr lang="el-GR" sz="6000" dirty="0" smtClean="0"/>
              <a:t>μάθησης, </a:t>
            </a:r>
            <a:r>
              <a:rPr lang="el-GR" sz="6000" dirty="0"/>
              <a:t>τα </a:t>
            </a:r>
            <a:r>
              <a:rPr lang="el-GR" sz="6000" dirty="0" smtClean="0"/>
              <a:t>κίνητρ</a:t>
            </a:r>
            <a:r>
              <a:rPr lang="el-GR" sz="6000" dirty="0"/>
              <a:t>α</a:t>
            </a:r>
            <a:r>
              <a:rPr lang="en-US" sz="6000" dirty="0" smtClean="0"/>
              <a:t>.</a:t>
            </a:r>
            <a:r>
              <a:rPr lang="el-GR" sz="6000" dirty="0" smtClean="0"/>
              <a:t> </a:t>
            </a:r>
            <a:endParaRPr lang="el-GR" sz="6000" dirty="0"/>
          </a:p>
          <a:p>
            <a:r>
              <a:rPr lang="el-GR" sz="6000" dirty="0" smtClean="0"/>
              <a:t>το </a:t>
            </a:r>
            <a:r>
              <a:rPr lang="el-GR" sz="6000" dirty="0"/>
              <a:t>κοινωνικό και </a:t>
            </a:r>
            <a:r>
              <a:rPr lang="el-GR" sz="6000" dirty="0" smtClean="0"/>
              <a:t>συμβολικό κεφάλαιο</a:t>
            </a:r>
            <a:r>
              <a:rPr lang="el-GR" sz="6000" dirty="0"/>
              <a:t>.</a:t>
            </a:r>
            <a:r>
              <a:rPr lang="el-GR" sz="6000" dirty="0" smtClean="0"/>
              <a:t> </a:t>
            </a:r>
            <a:endParaRPr lang="el-GR" sz="6000" dirty="0" smtClean="0">
              <a:solidFill>
                <a:srgbClr val="0070C0"/>
              </a:solidFill>
            </a:endParaRPr>
          </a:p>
          <a:p>
            <a:endParaRPr lang="el-GR" dirty="0">
              <a:solidFill>
                <a:srgbClr val="0070C0"/>
              </a:solidFill>
            </a:endParaRPr>
          </a:p>
        </p:txBody>
      </p:sp>
    </p:spTree>
    <p:extLst>
      <p:ext uri="{BB962C8B-B14F-4D97-AF65-F5344CB8AC3E}">
        <p14:creationId xmlns:p14="http://schemas.microsoft.com/office/powerpoint/2010/main" val="21064905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nchor="ctr">
            <a:normAutofit/>
          </a:bodyPr>
          <a:lstStyle/>
          <a:p>
            <a:pPr algn="ctr"/>
            <a:r>
              <a:rPr lang="en-US" b="1" dirty="0" err="1" smtClean="0">
                <a:latin typeface="+mn-lt"/>
              </a:rPr>
              <a:t>Vygotsky</a:t>
            </a:r>
            <a:r>
              <a:rPr lang="en-US" b="1" dirty="0" smtClean="0">
                <a:latin typeface="+mn-lt"/>
              </a:rPr>
              <a:t>:</a:t>
            </a:r>
            <a:r>
              <a:rPr lang="el-GR" b="1" dirty="0" smtClean="0">
                <a:latin typeface="+mn-lt"/>
              </a:rPr>
              <a:t> πολιτισμική – ιστορική προσέγγιση</a:t>
            </a:r>
            <a:endParaRPr lang="el-GR" b="1" dirty="0">
              <a:latin typeface="+mn-lt"/>
            </a:endParaRPr>
          </a:p>
        </p:txBody>
      </p:sp>
      <p:sp>
        <p:nvSpPr>
          <p:cNvPr id="5" name="4 - Θέση περιεχομένου"/>
          <p:cNvSpPr>
            <a:spLocks noGrp="1"/>
          </p:cNvSpPr>
          <p:nvPr>
            <p:ph sz="quarter" idx="1"/>
          </p:nvPr>
        </p:nvSpPr>
        <p:spPr/>
        <p:txBody>
          <a:bodyPr>
            <a:normAutofit fontScale="77500" lnSpcReduction="20000"/>
          </a:bodyPr>
          <a:lstStyle/>
          <a:p>
            <a:pPr>
              <a:buNone/>
            </a:pPr>
            <a:r>
              <a:rPr lang="el-GR" b="1" dirty="0" smtClean="0"/>
              <a:t>Ήδη από τη δεκαετία του 1920 ο </a:t>
            </a:r>
            <a:r>
              <a:rPr lang="en-US" b="1" dirty="0" smtClean="0"/>
              <a:t>Vygotsky, </a:t>
            </a:r>
            <a:r>
              <a:rPr lang="el-GR" b="1" dirty="0" smtClean="0"/>
              <a:t>υποστηρίζει</a:t>
            </a:r>
            <a:r>
              <a:rPr lang="el-GR" dirty="0" smtClean="0"/>
              <a:t>:</a:t>
            </a:r>
          </a:p>
          <a:p>
            <a:r>
              <a:rPr lang="el-GR" dirty="0" smtClean="0"/>
              <a:t>«Η αναπηρία είναι κοινωνική κατηγορία»</a:t>
            </a:r>
          </a:p>
          <a:p>
            <a:pPr algn="just"/>
            <a:r>
              <a:rPr lang="el-GR" dirty="0" smtClean="0"/>
              <a:t>«Από μόνη της η έλλειψη όρασης δεν κάνει το παιδί ανάπηρο και δεν είναι αναπηρία, δεν είναι ατέλεια, ελλειμματικότητα, αρρώστια»</a:t>
            </a:r>
          </a:p>
          <a:p>
            <a:pPr algn="r">
              <a:buNone/>
            </a:pPr>
            <a:r>
              <a:rPr lang="el-GR" dirty="0" smtClean="0"/>
              <a:t>(</a:t>
            </a:r>
            <a:r>
              <a:rPr lang="en-US" dirty="0" smtClean="0"/>
              <a:t>Vygotsky, </a:t>
            </a:r>
            <a:r>
              <a:rPr lang="el-GR" dirty="0" smtClean="0"/>
              <a:t>όπ. αν. στο Δαφέρμο, 2002: 100)</a:t>
            </a:r>
          </a:p>
          <a:p>
            <a:pPr algn="r">
              <a:buNone/>
            </a:pPr>
            <a:endParaRPr lang="el-GR" dirty="0" smtClean="0"/>
          </a:p>
          <a:p>
            <a:pPr algn="just"/>
            <a:r>
              <a:rPr lang="el-GR" dirty="0" smtClean="0"/>
              <a:t>«Ο </a:t>
            </a:r>
            <a:r>
              <a:rPr lang="en-US" dirty="0" smtClean="0"/>
              <a:t>L. Vygotsky</a:t>
            </a:r>
            <a:r>
              <a:rPr lang="el-GR" dirty="0" smtClean="0"/>
              <a:t> άσκησε δριμύτατη κριτική στη νατουραλιστική αντιμετώπιση </a:t>
            </a:r>
            <a:r>
              <a:rPr lang="el-GR" i="1" dirty="0" smtClean="0"/>
              <a:t>[βιολογική ερμηνεία]</a:t>
            </a:r>
            <a:r>
              <a:rPr lang="el-GR" dirty="0" smtClean="0"/>
              <a:t> της αναπηρίας ως έλλειψης, φερ’ ειπείν, όρασης και ακοής. Η οργανική ατέλεια δεν επιδρά άμεσα στην προσωπικότητα, διότι το μάτι και το αυτί δεν είναι μόνο φυσικά όργανα αλλά κοινωνικά όργανα και η απεικόνιση του κόσμου μέσω των αισθήσεων είναι κοινωνικά </a:t>
            </a:r>
            <a:r>
              <a:rPr lang="el-GR" dirty="0" err="1" smtClean="0"/>
              <a:t>διαμεσολαβημένη</a:t>
            </a:r>
            <a:r>
              <a:rPr lang="el-GR" dirty="0" smtClean="0"/>
              <a:t>. Η παιδική αναπηρία πρέπει να αντιμετωπίζεται ως κοινωνικό πρόβλημα και όχι ως ένα στενά οργανικό πρόβλημα όπως έκανε η παραδοσιακή Παιδαγωγική και Ψυχολογία.»</a:t>
            </a:r>
          </a:p>
          <a:p>
            <a:pPr algn="r">
              <a:buNone/>
            </a:pPr>
            <a:r>
              <a:rPr lang="el-GR" dirty="0" smtClean="0"/>
              <a:t>(</a:t>
            </a:r>
            <a:r>
              <a:rPr lang="el-GR" dirty="0" err="1" smtClean="0"/>
              <a:t>Δαφέρμος</a:t>
            </a:r>
            <a:r>
              <a:rPr lang="el-GR" dirty="0" smtClean="0"/>
              <a:t>, 2002: 101)</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lnSpcReduction="10000"/>
          </a:bodyPr>
          <a:lstStyle/>
          <a:p>
            <a:pPr algn="just"/>
            <a:r>
              <a:rPr lang="el-GR" dirty="0" smtClean="0"/>
              <a:t>«Μεγάλη σημασία  για την υπέρβαση της νατουραλιστικής παιδαγωγικής διαδραμάτισε </a:t>
            </a:r>
            <a:r>
              <a:rPr lang="el-GR" b="1" dirty="0" smtClean="0"/>
              <a:t>η διαφοροποίηση </a:t>
            </a:r>
            <a:r>
              <a:rPr lang="el-GR" b="1" i="1" dirty="0" smtClean="0"/>
              <a:t>πρωτογενών </a:t>
            </a:r>
            <a:r>
              <a:rPr lang="el-GR" b="1" dirty="0" smtClean="0"/>
              <a:t>και </a:t>
            </a:r>
            <a:r>
              <a:rPr lang="el-GR" b="1" i="1" dirty="0" smtClean="0"/>
              <a:t>δευτερογενών πτυχών της αναπηρίας</a:t>
            </a:r>
            <a:r>
              <a:rPr lang="el-GR" i="1" dirty="0" smtClean="0"/>
              <a:t>.</a:t>
            </a:r>
            <a:r>
              <a:rPr lang="el-GR" dirty="0" smtClean="0"/>
              <a:t> Οι </a:t>
            </a:r>
            <a:r>
              <a:rPr lang="el-GR" b="1" i="1" dirty="0" smtClean="0"/>
              <a:t>πρωτογενείς</a:t>
            </a:r>
            <a:r>
              <a:rPr lang="el-GR" i="1" dirty="0" smtClean="0"/>
              <a:t> </a:t>
            </a:r>
            <a:r>
              <a:rPr lang="el-GR" dirty="0" smtClean="0"/>
              <a:t>πτυχές συνδέονται με την ίδια τη σωματική ατέλεια ή την αναπηρία. Όμως σε καμία περίπτωση ο ψυχισμός του τυφλού δεν καθορίζεται άμεσα από την απουσία της όρασης. </a:t>
            </a:r>
          </a:p>
          <a:p>
            <a:pPr algn="just">
              <a:buNone/>
            </a:pPr>
            <a:r>
              <a:rPr lang="el-GR" dirty="0" smtClean="0"/>
              <a:t>	Καθοριστικό ρόλο στη διαμόρφωση του ψυχισμού διαδραματίζουν οι </a:t>
            </a:r>
            <a:r>
              <a:rPr lang="el-GR" b="1" i="1" dirty="0" smtClean="0"/>
              <a:t>δευτερογενείς κοινωνικές συνέπειες</a:t>
            </a:r>
            <a:r>
              <a:rPr lang="el-GR" i="1" dirty="0" smtClean="0"/>
              <a:t>, </a:t>
            </a:r>
            <a:r>
              <a:rPr lang="el-GR" dirty="0" smtClean="0"/>
              <a:t>οι οποίες απορρέουν από τις στάσεις και τις πρακτικές αντιμετώπισης της οργανικής αδυναμίας από την κοινωνία.»</a:t>
            </a:r>
          </a:p>
          <a:p>
            <a:pPr algn="r">
              <a:buNone/>
            </a:pPr>
            <a:r>
              <a:rPr lang="el-GR" dirty="0" smtClean="0"/>
              <a:t>(</a:t>
            </a:r>
            <a:r>
              <a:rPr lang="el-GR" dirty="0" err="1" smtClean="0"/>
              <a:t>Δαφέρμος</a:t>
            </a:r>
            <a:r>
              <a:rPr lang="el-GR" dirty="0" smtClean="0"/>
              <a:t>, 2002: 101) </a:t>
            </a:r>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nchor="ctr">
            <a:normAutofit/>
          </a:bodyPr>
          <a:lstStyle/>
          <a:p>
            <a:pPr algn="ctr"/>
            <a:r>
              <a:rPr lang="el-GR" b="1" smtClean="0">
                <a:latin typeface="+mn-lt"/>
              </a:rPr>
              <a:t>Η προσέγγιση </a:t>
            </a:r>
            <a:r>
              <a:rPr lang="el-GR" b="1" dirty="0" smtClean="0">
                <a:latin typeface="+mn-lt"/>
              </a:rPr>
              <a:t>του μαθητή με τύφλωση</a:t>
            </a:r>
            <a:endParaRPr lang="el-GR" b="1" dirty="0">
              <a:latin typeface="+mn-lt"/>
            </a:endParaRPr>
          </a:p>
        </p:txBody>
      </p:sp>
      <p:sp>
        <p:nvSpPr>
          <p:cNvPr id="5" name="4 - Θέση περιεχομένου"/>
          <p:cNvSpPr>
            <a:spLocks noGrp="1"/>
          </p:cNvSpPr>
          <p:nvPr>
            <p:ph sz="quarter" idx="1"/>
          </p:nvPr>
        </p:nvSpPr>
        <p:spPr/>
        <p:txBody>
          <a:bodyPr>
            <a:normAutofit fontScale="92500" lnSpcReduction="10000"/>
          </a:bodyPr>
          <a:lstStyle/>
          <a:p>
            <a:pPr marL="0" indent="0" algn="just">
              <a:buNone/>
            </a:pPr>
            <a:r>
              <a:rPr lang="el-GR" dirty="0" smtClean="0"/>
              <a:t>Οι σύγχρονες προσεγγίσεις στην εκπαίδευση των μαθητών με αναπηρία δίνουν έμφαση: </a:t>
            </a:r>
          </a:p>
          <a:p>
            <a:r>
              <a:rPr lang="el-GR" dirty="0" smtClean="0"/>
              <a:t>Στην ολιστική προσέγγιση του ατόμου, που δεν περιορίζεται πλέον στην εστίαση στη βλάβη ή διαταραχή, αλλά και στην κοινωνική, εκπαιδευτική και ψυχολογική διάσταση της εμπειρίας του.</a:t>
            </a:r>
          </a:p>
          <a:p>
            <a:pPr marL="0" indent="0" algn="just">
              <a:buNone/>
            </a:pPr>
            <a:r>
              <a:rPr lang="el-GR" dirty="0" smtClean="0"/>
              <a:t>Για το λόγο αυτό, είναι αναγκαία η ανάπτυξη συνεργατικών πρακτικών μεταξύ των εκπαιδευτικών και των επαγγελματιών που εμπλέκονται στην εκπαίδευση του μαθητή, αλλά και μεταξύ του σχολείου και της οικογένειας.</a:t>
            </a:r>
          </a:p>
          <a:p>
            <a:pPr marL="0" indent="0">
              <a:buNone/>
            </a:pPr>
            <a:r>
              <a:rPr lang="el-GR" dirty="0" smtClean="0"/>
              <a:t>Η αξιολόγηση του μαθητή είναι μια δυναμική διαδικασία που απαιτεί χρόνο και συνεργασία μεταξύ των υπηρεσιών, των επαγγελματιών, της οικογένειας και του ίδιου του μαθητή.</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sz="quarter" idx="1"/>
          </p:nvPr>
        </p:nvSpPr>
        <p:spPr/>
        <p:txBody>
          <a:bodyPr anchor="ctr"/>
          <a:lstStyle/>
          <a:p>
            <a:pPr marL="0" indent="0" algn="ctr">
              <a:buNone/>
            </a:pPr>
            <a:r>
              <a:rPr lang="el-GR" sz="3600" b="1" dirty="0" smtClean="0">
                <a:solidFill>
                  <a:schemeClr val="accent2">
                    <a:lumMod val="50000"/>
                  </a:schemeClr>
                </a:solidFill>
              </a:rPr>
              <a:t>Η διαφοροποίηση της διδασκαλίας για τυφλούς μαθητές</a:t>
            </a:r>
            <a:endParaRPr lang="el-GR" sz="3600" b="1" dirty="0">
              <a:solidFill>
                <a:schemeClr val="accent2">
                  <a:lumMod val="50000"/>
                </a:schemeClr>
              </a:solidFill>
            </a:endParaRPr>
          </a:p>
        </p:txBody>
      </p:sp>
      <p:pic>
        <p:nvPicPr>
          <p:cNvPr id="4" name="9 - Εικόνα" descr="logo-espa[1].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392613"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descr="IEP">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92613" y="35718"/>
            <a:ext cx="4356100"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32455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l-GR" b="1" dirty="0" smtClean="0">
                <a:latin typeface="+mn-lt"/>
              </a:rPr>
              <a:t>Η προσέγγιση του μαθητή με τύφλωση</a:t>
            </a:r>
            <a:endParaRPr lang="en-US" b="1" dirty="0" smtClean="0">
              <a:latin typeface="+mn-lt"/>
            </a:endParaRPr>
          </a:p>
        </p:txBody>
      </p:sp>
      <p:sp>
        <p:nvSpPr>
          <p:cNvPr id="3" name="Content Placeholder 2"/>
          <p:cNvSpPr>
            <a:spLocks noGrp="1"/>
          </p:cNvSpPr>
          <p:nvPr>
            <p:ph sz="quarter" idx="1"/>
          </p:nvPr>
        </p:nvSpPr>
        <p:spPr>
          <a:xfrm>
            <a:off x="251520" y="1124744"/>
            <a:ext cx="8640960" cy="5112568"/>
          </a:xfrm>
        </p:spPr>
        <p:txBody>
          <a:bodyPr anchor="ctr">
            <a:noAutofit/>
          </a:bodyPr>
          <a:lstStyle/>
          <a:p>
            <a:pPr algn="just"/>
            <a:r>
              <a:rPr lang="el-GR" sz="1700" dirty="0" smtClean="0"/>
              <a:t>Στο πλαίσιο της ιστορικής πολιτισμικής προσέγγισης και της Θεωρίας της Δραστηριότητας (</a:t>
            </a:r>
            <a:r>
              <a:rPr lang="en-US" sz="1700" dirty="0" smtClean="0"/>
              <a:t>Activity Theory) </a:t>
            </a:r>
            <a:r>
              <a:rPr lang="el-GR" sz="1700" dirty="0" smtClean="0"/>
              <a:t>δίνεται σημασία στις κοινωνικές πρακτικές στις οποίες συμμέτεχει το παιδί μέσα από ένα ρεπερτόριο δομημένων δραστηριοτήτων καθώς μεταβαίνει, φυσικά και συμβολικά, από τον ένα θεσμικό πλαίσιο στο άλλο (οικογένεια, σχολείο κ.α.) και στις διαφορετικές απαιτήσεις που αυτές εγείρουν σε σχέση με τη συμμετοχή του.</a:t>
            </a:r>
            <a:endParaRPr lang="en-US" sz="1700" dirty="0" smtClean="0"/>
          </a:p>
          <a:p>
            <a:pPr algn="just"/>
            <a:r>
              <a:rPr lang="el-GR" sz="1700" dirty="0" smtClean="0"/>
              <a:t>«Για να περιγράψει κανείς και να κατανοήσει τις συνθήκες ανάπτυξης ενός παιδιού θα πρέπει να ρωτήσει, σε τι είδους κοινωνιακούς θεσμούς συμμετέχουν τα παιδιά στη σύγχρονη κοινωνία; Ποιες δραστηριότητες είναι κυρίαρχες σε αυτούς τους θεσμούς; Τι απαιτήσεις θέτουν στα παιδιά και τι είδους κρίσεις περνούν τα παιδιά αλλάζοντας από το ένα θεσμό στον επόμενο;»</a:t>
            </a:r>
            <a:r>
              <a:rPr lang="el-GR" sz="1700" dirty="0"/>
              <a:t> </a:t>
            </a:r>
            <a:r>
              <a:rPr lang="el-GR" sz="1700" dirty="0" smtClean="0"/>
              <a:t>(Hedegaard, 2009: 72)</a:t>
            </a:r>
            <a:r>
              <a:rPr lang="en-US" sz="1700" dirty="0" smtClean="0"/>
              <a:t>.</a:t>
            </a:r>
            <a:endParaRPr lang="el-GR" sz="1700" dirty="0" smtClean="0"/>
          </a:p>
          <a:p>
            <a:pPr algn="just"/>
            <a:r>
              <a:rPr lang="el-GR" sz="1700" dirty="0" smtClean="0"/>
              <a:t>Η έννοια της πρακτικής δίνει τη δυνατότητα, αφενός, να εστιάσουμε στη δυναμική που αναπτύσσεται μεταξύ  της συλλογικής δραστηριότητας και στις ενέργειες ενός υποκειμένου και, αφετέρου, να κατανοήσουμε τα άτομα ως </a:t>
            </a:r>
            <a:r>
              <a:rPr lang="el-GR" sz="1700" dirty="0" err="1" smtClean="0"/>
              <a:t>συμμέτεχοντες</a:t>
            </a:r>
            <a:r>
              <a:rPr lang="el-GR" sz="1700" dirty="0" smtClean="0"/>
              <a:t> σε πολλές διαφορετικές δραστηριότητες σε διαφορετικούς θεσμούς (</a:t>
            </a:r>
            <a:r>
              <a:rPr lang="en-US" sz="1700" dirty="0" err="1" smtClean="0"/>
              <a:t>Højholt</a:t>
            </a:r>
            <a:r>
              <a:rPr lang="en-US" sz="1700" dirty="0" smtClean="0"/>
              <a:t>, 2011).</a:t>
            </a:r>
            <a:endParaRPr lang="el-GR" sz="1700" dirty="0" smtClean="0"/>
          </a:p>
          <a:p>
            <a:pPr algn="just"/>
            <a:r>
              <a:rPr lang="el-GR" sz="1700" dirty="0" smtClean="0"/>
              <a:t>Η </a:t>
            </a:r>
            <a:r>
              <a:rPr lang="el-GR" sz="1700" dirty="0" smtClean="0"/>
              <a:t>υποστήριξη, </a:t>
            </a:r>
            <a:r>
              <a:rPr lang="el-GR" sz="1700" dirty="0" smtClean="0"/>
              <a:t>στο πλαίσιο της παραπάνω </a:t>
            </a:r>
            <a:r>
              <a:rPr lang="el-GR" sz="1700" dirty="0" smtClean="0"/>
              <a:t>προσέγγισης,</a:t>
            </a:r>
            <a:r>
              <a:rPr lang="en-US" sz="1700" dirty="0" smtClean="0"/>
              <a:t> </a:t>
            </a:r>
            <a:r>
              <a:rPr lang="el-GR" sz="1700" dirty="0" smtClean="0"/>
              <a:t>δεν εστιάζει στο άτομο και στα εξατομικευμένα προβλήματα τα οποία εντοπίζονται σε σχέση με ειδικές λειτουργίες σε ένα </a:t>
            </a:r>
            <a:r>
              <a:rPr lang="el-GR" sz="1700" dirty="0" smtClean="0"/>
              <a:t>πλαίσιο</a:t>
            </a:r>
            <a:r>
              <a:rPr lang="el-GR" sz="1700" dirty="0" smtClean="0"/>
              <a:t>. Η παροχή υποστήριξης κατευθύνεται στην κατανόηση και στην αλλαγή των κοινωνικών δυναμικών και των σχέσεων μεταξύ συγκεκριμένων παιδιών και της κοινωνικής πρακτικής στην οποία συμμετέχουν (</a:t>
            </a:r>
            <a:r>
              <a:rPr lang="en-US" sz="1700" dirty="0" err="1" smtClean="0"/>
              <a:t>Højholt</a:t>
            </a:r>
            <a:r>
              <a:rPr lang="en-US" sz="1700" dirty="0" smtClean="0"/>
              <a:t>, 2011</a:t>
            </a:r>
            <a:r>
              <a:rPr lang="el-GR" sz="1700" dirty="0" smtClean="0"/>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nchor="ctr">
            <a:normAutofit fontScale="90000"/>
          </a:bodyPr>
          <a:lstStyle/>
          <a:p>
            <a:pPr algn="ctr"/>
            <a:r>
              <a:rPr lang="el-GR" b="1" dirty="0" smtClean="0">
                <a:latin typeface="+mn-lt"/>
              </a:rPr>
              <a:t>Β. Η ΕΝΤΑΞΙΑΚΗ ΟΠΤΙΚΗ ΣΤΗΝ ΕΚΠΑΙΔΕΥΣΗ ΤΩΝ ΜΑΘΗΤΩΝ ΜΕ ΤΥΦΛΩΣΗ</a:t>
            </a:r>
            <a:endParaRPr lang="el-GR" b="1" dirty="0">
              <a:latin typeface="+mn-lt"/>
            </a:endParaRPr>
          </a:p>
        </p:txBody>
      </p:sp>
      <p:sp>
        <p:nvSpPr>
          <p:cNvPr id="5" name="4 - Θέση περιεχομένου"/>
          <p:cNvSpPr>
            <a:spLocks noGrp="1"/>
          </p:cNvSpPr>
          <p:nvPr>
            <p:ph sz="quarter" idx="1"/>
          </p:nvPr>
        </p:nvSpPr>
        <p:spPr>
          <a:xfrm>
            <a:off x="395536" y="1124744"/>
            <a:ext cx="8424936" cy="5184576"/>
          </a:xfrm>
        </p:spPr>
        <p:txBody>
          <a:bodyPr>
            <a:normAutofit fontScale="70000" lnSpcReduction="20000"/>
          </a:bodyPr>
          <a:lstStyle/>
          <a:p>
            <a:pPr algn="just">
              <a:buNone/>
            </a:pPr>
            <a:r>
              <a:rPr lang="el-GR" sz="2700" dirty="0" smtClean="0"/>
              <a:t>Βασικά σημεία της ενταξιακής οπτικής:</a:t>
            </a:r>
          </a:p>
          <a:p>
            <a:pPr algn="just"/>
            <a:r>
              <a:rPr lang="el-GR" sz="2700" dirty="0" smtClean="0"/>
              <a:t>Στο πλαίσιο της ενταξιακής οπτικής ο διαγνωστικός φακός δεν εστιάζει πλέον στο άτομο και τη βλάβη ή διαταραχή, αλλά στους φραγμούς στη μάθηση και τη συμμετοχή.</a:t>
            </a:r>
            <a:endParaRPr lang="en-US" sz="2700" dirty="0" smtClean="0"/>
          </a:p>
          <a:p>
            <a:pPr algn="just"/>
            <a:r>
              <a:rPr lang="el-GR" sz="2700" dirty="0" smtClean="0"/>
              <a:t>Σύμφωνα με τους </a:t>
            </a:r>
            <a:r>
              <a:rPr lang="en-US" sz="2700" dirty="0" smtClean="0"/>
              <a:t>Booth</a:t>
            </a:r>
            <a:r>
              <a:rPr lang="el-GR" sz="2700" dirty="0" smtClean="0"/>
              <a:t> &amp; </a:t>
            </a:r>
            <a:r>
              <a:rPr lang="en-US" sz="2700" dirty="0" err="1" smtClean="0"/>
              <a:t>Ainscow</a:t>
            </a:r>
            <a:r>
              <a:rPr lang="el-GR" sz="2700" dirty="0" smtClean="0"/>
              <a:t> (2002: 5): </a:t>
            </a:r>
            <a:endParaRPr lang="en-US" sz="2700" dirty="0" smtClean="0"/>
          </a:p>
          <a:p>
            <a:pPr algn="just">
              <a:buNone/>
            </a:pPr>
            <a:r>
              <a:rPr lang="en-US" sz="2700" dirty="0" smtClean="0"/>
              <a:t>	</a:t>
            </a:r>
            <a:r>
              <a:rPr lang="el-GR" sz="2700" dirty="0" smtClean="0"/>
              <a:t>«</a:t>
            </a:r>
            <a:r>
              <a:rPr lang="el-GR" sz="2700" i="1" dirty="0" smtClean="0"/>
              <a:t>Οι φραγμοί μπορεί να εντοπιστούν σε όλες τις πτυχές του σχολείου καθώς και στις κοινότητες και στις τοπικές και εθνικές πολιτικές. Φραγμοί επίσης εγείρονται και στην αλληλεπίδραση μεταξύ των μαθητών και στο τι και το πώς διδάσκονται. Οι φραγμοί στη μάθηση και στη συμμετοχή μπορούν να εμποδίσουν την πρόσβαση σε ένα σχολείο ή να περιορίσουν τη συμμετοχή μέσα σε αυτό</a:t>
            </a:r>
            <a:r>
              <a:rPr lang="el-GR" sz="2700" dirty="0" smtClean="0"/>
              <a:t>.» </a:t>
            </a:r>
            <a:endParaRPr lang="en-US" sz="2700" dirty="0" smtClean="0"/>
          </a:p>
          <a:p>
            <a:pPr algn="just"/>
            <a:r>
              <a:rPr lang="el-GR" sz="2700" dirty="0" smtClean="0"/>
              <a:t>Σε γενικό επίπεδο μπορεί κανείς να υποστηρίξει ότι οι φραγμοί στη μάθηση και τη συμμετοχή αναφέρονται σε κοινωνικά δομικά εμπόδια, σε στάσεις και αντιλήψεις, σε μορφές αλληλεπίδρασης,  σε στερεότυπα και προκαταλήψεις, καθώς και σε πολιτικές και πρακτικές που εγείρουν εμπόδια στη μάθηση και τη συμμετοχή όλων ανεξαιρέτως των μαθητών στο σχολείο.</a:t>
            </a:r>
            <a:endParaRPr lang="en-US" sz="2700" dirty="0" smtClean="0"/>
          </a:p>
          <a:p>
            <a:pPr algn="just"/>
            <a:r>
              <a:rPr lang="el-GR" sz="2700" dirty="0" smtClean="0"/>
              <a:t>Η παιδαγωγική της ένταξης δεν αποτελεί επέκταση της ειδικής αγωγής στο γενικό σχολείο. Εστιάζει στην άρση των φραγμών στη μάθηση και τη συμμετοχή όλων ανεξαιρέτως των μαθητών και στην άρση των εμποδίων που αναπηροποιούν. </a:t>
            </a:r>
            <a:endParaRPr lang="en-US" sz="2700" dirty="0" smtClean="0"/>
          </a:p>
          <a:p>
            <a:pPr algn="just"/>
            <a:endParaRPr lang="el-GR" dirty="0" smtClean="0"/>
          </a:p>
          <a:p>
            <a:pPr algn="just"/>
            <a:endParaRPr lang="el-GR" dirty="0" smtClean="0"/>
          </a:p>
          <a:p>
            <a:pPr algn="just"/>
            <a:endParaRPr lang="el-GR"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chor="t"/>
          <a:lstStyle/>
          <a:p>
            <a:pPr algn="ctr"/>
            <a:r>
              <a:rPr lang="el-GR" b="1" dirty="0" smtClean="0">
                <a:latin typeface="+mn-lt"/>
              </a:rPr>
              <a:t>Διακήρυξη της Σαλαμάνκα, 1994</a:t>
            </a:r>
            <a:endParaRPr lang="el-GR" b="1" dirty="0">
              <a:latin typeface="+mn-lt"/>
            </a:endParaRPr>
          </a:p>
        </p:txBody>
      </p:sp>
      <p:sp>
        <p:nvSpPr>
          <p:cNvPr id="3" name="2 - Θέση περιεχομένου"/>
          <p:cNvSpPr>
            <a:spLocks noGrp="1"/>
          </p:cNvSpPr>
          <p:nvPr>
            <p:ph sz="quarter" idx="1"/>
          </p:nvPr>
        </p:nvSpPr>
        <p:spPr>
          <a:xfrm>
            <a:off x="323528" y="1052736"/>
            <a:ext cx="8568952" cy="5328592"/>
          </a:xfrm>
        </p:spPr>
        <p:txBody>
          <a:bodyPr>
            <a:noAutofit/>
          </a:bodyPr>
          <a:lstStyle/>
          <a:p>
            <a:pPr algn="just"/>
            <a:r>
              <a:rPr lang="el-GR" sz="1900" dirty="0" smtClean="0"/>
              <a:t>«</a:t>
            </a:r>
            <a:r>
              <a:rPr lang="el-GR" sz="1900" i="1" dirty="0" smtClean="0"/>
              <a:t>Κάθε παιδί έχει θεμελιώδες δικαίωμα στην εκπαίδευση, και πρέπει να του δίνεται η ευκαιρία να κατακτά και να διατηρεί ένα αποδεκτό επίπεδο μάθησης</a:t>
            </a:r>
            <a:r>
              <a:rPr lang="el-GR" sz="1900" dirty="0" smtClean="0"/>
              <a:t>.»</a:t>
            </a:r>
            <a:endParaRPr lang="en-US" sz="1900" dirty="0" smtClean="0"/>
          </a:p>
          <a:p>
            <a:pPr algn="just"/>
            <a:r>
              <a:rPr lang="el-GR" sz="1900" dirty="0" smtClean="0"/>
              <a:t>«</a:t>
            </a:r>
            <a:r>
              <a:rPr lang="el-GR" sz="1900" i="1" dirty="0" smtClean="0"/>
              <a:t>Κάθε</a:t>
            </a:r>
            <a:r>
              <a:rPr lang="el-GR" sz="1900" dirty="0" smtClean="0"/>
              <a:t> </a:t>
            </a:r>
            <a:r>
              <a:rPr lang="el-GR" sz="1900" i="1" dirty="0" smtClean="0"/>
              <a:t>παιδί έχει μοναδικά χαρακτηριστικά, ενδιαφέροντα, ικανότητες και μαθησιακές ανάγκες</a:t>
            </a:r>
            <a:r>
              <a:rPr lang="el-GR" sz="1900" dirty="0" smtClean="0"/>
              <a:t>».</a:t>
            </a:r>
            <a:endParaRPr lang="en-US" sz="1900" dirty="0" smtClean="0"/>
          </a:p>
          <a:p>
            <a:pPr algn="just"/>
            <a:r>
              <a:rPr lang="el-GR" sz="1900" dirty="0" smtClean="0"/>
              <a:t>«</a:t>
            </a:r>
            <a:r>
              <a:rPr lang="el-GR" sz="1900" i="1" dirty="0" smtClean="0"/>
              <a:t>Ο σχεδιασμός εκπαιδευτικών συστημάτων και η εφαρμογή εκπαιδευτικών προγραμμάτων πρέπει να λαμβάνουν υπόψη το ευρύ φάσμα των διαφορετικών αυτών χαρακτηριστικών και αναγκών</a:t>
            </a:r>
            <a:r>
              <a:rPr lang="el-GR" sz="1900" dirty="0" smtClean="0"/>
              <a:t>».</a:t>
            </a:r>
            <a:endParaRPr lang="en-US" sz="1900" dirty="0" smtClean="0"/>
          </a:p>
          <a:p>
            <a:pPr algn="just"/>
            <a:r>
              <a:rPr lang="el-GR" sz="1900" dirty="0" smtClean="0"/>
              <a:t>«</a:t>
            </a:r>
            <a:r>
              <a:rPr lang="el-GR" sz="1900" i="1" dirty="0" smtClean="0"/>
              <a:t>Τα παιδιά με ειδικές εκπαιδευτικές ανάγκες πρέπει να έχουν πρόσβαση σε γενικά σχολεία που να μπορούν να ικανοποιούν τις ανάγκες τους στα πλαίσια μιας παιδοκεντρικής παιδαγωγικής</a:t>
            </a:r>
            <a:r>
              <a:rPr lang="el-GR" sz="1900" dirty="0" smtClean="0"/>
              <a:t>».</a:t>
            </a:r>
            <a:endParaRPr lang="en-US" sz="1900" dirty="0" smtClean="0"/>
          </a:p>
          <a:p>
            <a:pPr algn="just"/>
            <a:r>
              <a:rPr lang="el-GR" sz="1900" dirty="0" smtClean="0"/>
              <a:t>«</a:t>
            </a:r>
            <a:r>
              <a:rPr lang="el-GR" sz="1900" i="1" dirty="0" smtClean="0"/>
              <a:t>Γενικά σχολεία με αυτόν τον ενταξιακό προσανατολισμό είναι τα πιο αποτελεσματικά μέσα για την αντιμετώπιση προκαταλήψεων, για τη δημιουργία ‘φιλόξενων’ κοινοτήτων, την εδραίωση μιας ενταξιακής κοινωνίας και την επιτυχή ‘εκπαίδευση για όλους’. Επιπλέον, προωθούν μια αποτελεσματική εκπαίδευση για την πλειοψηφία των παιδιών, βελτιώνουν την αποτελεσματικότητα και, τελικά, το ανταποδοτικό κόστος του συνόλου του εκπαιδευτικού συστήματος</a:t>
            </a:r>
            <a:r>
              <a:rPr lang="el-GR" sz="1900" dirty="0" smtClean="0"/>
              <a:t>».</a:t>
            </a:r>
            <a:endParaRPr lang="en-US" sz="1900" dirty="0" smtClean="0"/>
          </a:p>
          <a:p>
            <a:pPr algn="r">
              <a:buNone/>
            </a:pPr>
            <a:r>
              <a:rPr lang="el-GR" sz="1900" dirty="0" smtClean="0"/>
              <a:t>					(UNESCO, 1994: viii-ix) </a:t>
            </a:r>
            <a:endParaRPr lang="el-GR" sz="19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chor="t">
            <a:normAutofit fontScale="90000"/>
          </a:bodyPr>
          <a:lstStyle/>
          <a:p>
            <a:pPr algn="ctr"/>
            <a:r>
              <a:rPr lang="el-GR" b="1" dirty="0" smtClean="0">
                <a:latin typeface="+mn-lt"/>
              </a:rPr>
              <a:t>Σύμβαση για τα δικαιώματα των ατόμων με αναπηρία (Ν. 4074/2012)</a:t>
            </a:r>
            <a:endParaRPr lang="el-GR" b="1" dirty="0">
              <a:latin typeface="+mn-lt"/>
            </a:endParaRPr>
          </a:p>
        </p:txBody>
      </p:sp>
      <p:sp>
        <p:nvSpPr>
          <p:cNvPr id="3" name="2 - Θέση περιεχομένου"/>
          <p:cNvSpPr>
            <a:spLocks noGrp="1"/>
          </p:cNvSpPr>
          <p:nvPr>
            <p:ph sz="quarter" idx="1"/>
          </p:nvPr>
        </p:nvSpPr>
        <p:spPr/>
        <p:txBody>
          <a:bodyPr>
            <a:normAutofit fontScale="85000" lnSpcReduction="20000"/>
          </a:bodyPr>
          <a:lstStyle/>
          <a:p>
            <a:pPr marL="0" indent="0" algn="ctr">
              <a:buNone/>
            </a:pPr>
            <a:r>
              <a:rPr lang="el-GR" b="1" dirty="0" smtClean="0"/>
              <a:t>Παιδιά με αναπηρίες</a:t>
            </a:r>
          </a:p>
          <a:p>
            <a:pPr marL="0" indent="0" algn="ctr">
              <a:buNone/>
            </a:pPr>
            <a:r>
              <a:rPr lang="el-GR" dirty="0" smtClean="0"/>
              <a:t>Άρθρο </a:t>
            </a:r>
            <a:r>
              <a:rPr lang="el-GR" dirty="0"/>
              <a:t>7</a:t>
            </a:r>
            <a:r>
              <a:rPr lang="el-GR" dirty="0" smtClean="0"/>
              <a:t>.</a:t>
            </a:r>
            <a:endParaRPr lang="el-GR" dirty="0"/>
          </a:p>
          <a:p>
            <a:pPr algn="just"/>
            <a:r>
              <a:rPr lang="el-GR" dirty="0"/>
              <a:t>1. Τα Συμβαλλόμενα Κράτη λαμβάνουν όλα τα απαιτούμενα μέτρα, </a:t>
            </a:r>
            <a:r>
              <a:rPr lang="el-GR" dirty="0" smtClean="0"/>
              <a:t>προκειμένου να διασφαλίζουν </a:t>
            </a:r>
            <a:r>
              <a:rPr lang="el-GR" dirty="0"/>
              <a:t>την πλήρη απόλαυση, από τα παιδιά με αναπηρίες, όλων των ανθρωπίνων </a:t>
            </a:r>
            <a:r>
              <a:rPr lang="el-GR" dirty="0" smtClean="0"/>
              <a:t>δικαιωμάτων </a:t>
            </a:r>
            <a:r>
              <a:rPr lang="el-GR" dirty="0"/>
              <a:t>και των θεμελιωδών ελευθεριών, σε ίση βάση με τα υπόλοιπα παιδιά.</a:t>
            </a:r>
          </a:p>
          <a:p>
            <a:pPr algn="just"/>
            <a:r>
              <a:rPr lang="el-GR" dirty="0"/>
              <a:t>2. Σε όλες τις ενέργειες που αφορούν τα παιδιά με αναπηρίες, το συμφέρον του παιδιού </a:t>
            </a:r>
            <a:r>
              <a:rPr lang="el-GR" dirty="0" smtClean="0"/>
              <a:t>είναι </a:t>
            </a:r>
            <a:r>
              <a:rPr lang="el-GR" dirty="0"/>
              <a:t>πρωταρχικής σημασίας.</a:t>
            </a:r>
          </a:p>
          <a:p>
            <a:pPr algn="just"/>
            <a:r>
              <a:rPr lang="el-GR" dirty="0"/>
              <a:t>3. Τα Συμβαλλόμενα Κράτη διασφαλίζουν ότι τα παιδιά με αναπηρίες έχουν το δικαίωμα </a:t>
            </a:r>
            <a:r>
              <a:rPr lang="el-GR" dirty="0" smtClean="0"/>
              <a:t>να εκφράζουν </a:t>
            </a:r>
            <a:r>
              <a:rPr lang="el-GR" dirty="0"/>
              <a:t>τις απόψεις τους ελεύθερα, σχετικά με όλα τα θέματα που έχουν επιπτώσεις σε </a:t>
            </a:r>
            <a:r>
              <a:rPr lang="el-GR" dirty="0" smtClean="0"/>
              <a:t>αυτά και </a:t>
            </a:r>
            <a:r>
              <a:rPr lang="el-GR" dirty="0"/>
              <a:t>ότι στις απόψεις τους δίδεται η οφειλόμενη βαρύτητα, σύμφωνα με την ηλικία και την </a:t>
            </a:r>
            <a:r>
              <a:rPr lang="el-GR" dirty="0" smtClean="0"/>
              <a:t>ωριμότητα </a:t>
            </a:r>
            <a:r>
              <a:rPr lang="el-GR" dirty="0"/>
              <a:t>τους, σε ίση βάση με τα υπόλοιπα παιδιά και ότι τους παρέχεται βοήθεια σε σχέση με </a:t>
            </a:r>
            <a:r>
              <a:rPr lang="el-GR" dirty="0" smtClean="0"/>
              <a:t>την αναπηρία </a:t>
            </a:r>
            <a:r>
              <a:rPr lang="el-GR" dirty="0"/>
              <a:t>τους και κατάλληλη για την ηλικία τους, ώστε να υλοποιήσουν αυτό το </a:t>
            </a:r>
            <a:r>
              <a:rPr lang="el-GR" dirty="0" smtClean="0"/>
              <a:t>δικαίωμα.</a:t>
            </a:r>
            <a:endParaRPr lang="el-GR" dirty="0"/>
          </a:p>
          <a:p>
            <a:pPr algn="just"/>
            <a:endParaRPr lang="el-G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8229600" cy="5904656"/>
          </a:xfrm>
        </p:spPr>
        <p:txBody>
          <a:bodyPr>
            <a:noAutofit/>
          </a:bodyPr>
          <a:lstStyle/>
          <a:p>
            <a:pPr marL="0" indent="0" algn="ctr">
              <a:buNone/>
            </a:pPr>
            <a:r>
              <a:rPr lang="el-GR" sz="2100" b="1" dirty="0" smtClean="0"/>
              <a:t>Εκπαίδευση</a:t>
            </a:r>
          </a:p>
          <a:p>
            <a:pPr marL="0" indent="0" algn="ctr">
              <a:buNone/>
            </a:pPr>
            <a:r>
              <a:rPr lang="el-GR" sz="2100" b="1" dirty="0" smtClean="0"/>
              <a:t>Άρθρο 24.</a:t>
            </a:r>
            <a:endParaRPr lang="el-GR" sz="2100" b="1" dirty="0"/>
          </a:p>
          <a:p>
            <a:pPr marL="0" indent="0" algn="just">
              <a:buNone/>
            </a:pPr>
            <a:r>
              <a:rPr lang="el-GR" sz="2100" dirty="0"/>
              <a:t>1. Τα Συμβαλλόμενα Κράτη αναγνωρίζουν το δικαίωμα των ατόμων με </a:t>
            </a:r>
            <a:r>
              <a:rPr lang="el-GR" sz="2100" dirty="0" smtClean="0"/>
              <a:t>αναπηρίες </a:t>
            </a:r>
            <a:r>
              <a:rPr lang="el-GR" sz="2100" dirty="0"/>
              <a:t>στην εκπαίδευση. Με σκοπό την άσκηση του δικαιώματος αυτού, χωρίς διακρίσεις και </a:t>
            </a:r>
            <a:r>
              <a:rPr lang="el-GR" sz="2100" dirty="0" smtClean="0"/>
              <a:t>βάσει των </a:t>
            </a:r>
            <a:r>
              <a:rPr lang="el-GR" sz="2100" dirty="0"/>
              <a:t>ίσων ευκαιριών, τα Συμβαλλόμενα Κράτη διασφαλίζουν ένα εκπαιδευτικό σύστημα </a:t>
            </a:r>
            <a:r>
              <a:rPr lang="el-GR" sz="2100" dirty="0" smtClean="0"/>
              <a:t>ένταξης, σε </a:t>
            </a:r>
            <a:r>
              <a:rPr lang="el-GR" sz="2100" dirty="0"/>
              <a:t>όλα τα επίπεδα και δια βίου μάθηση που αποσκοπούν:</a:t>
            </a:r>
          </a:p>
          <a:p>
            <a:pPr marL="0" indent="0" algn="just">
              <a:buNone/>
            </a:pPr>
            <a:r>
              <a:rPr lang="el-GR" sz="2100" dirty="0"/>
              <a:t>α. Στην πλήρη ανάπτυξη του ανθρώπινου δυναμικού και του αισθήματος αξιοπρέπειας </a:t>
            </a:r>
            <a:r>
              <a:rPr lang="el-GR" sz="2100" dirty="0" smtClean="0"/>
              <a:t>και αυτοεκτίμησης </a:t>
            </a:r>
            <a:r>
              <a:rPr lang="el-GR" sz="2100" dirty="0"/>
              <a:t>και την ενίσχυση του σεβασμού των ανθρωπίνων δικαιωμάτων, των </a:t>
            </a:r>
            <a:r>
              <a:rPr lang="el-GR" sz="2100" dirty="0" smtClean="0"/>
              <a:t>θεμελιωδών ελευθεριών </a:t>
            </a:r>
            <a:r>
              <a:rPr lang="el-GR" sz="2100" dirty="0"/>
              <a:t>και της ανθρώπινης ποικιλομορφίας,</a:t>
            </a:r>
          </a:p>
          <a:p>
            <a:pPr marL="0" indent="0" algn="just">
              <a:buNone/>
            </a:pPr>
            <a:r>
              <a:rPr lang="el-GR" sz="2100" dirty="0"/>
              <a:t>β. Στην ανάπτυξη, από τα άτομα με αναπηρίες, της προσωπικότητας τους, των </a:t>
            </a:r>
            <a:r>
              <a:rPr lang="el-GR" sz="2100" dirty="0" smtClean="0"/>
              <a:t>δεξιοτήτων και </a:t>
            </a:r>
            <a:r>
              <a:rPr lang="el-GR" sz="2100" dirty="0"/>
              <a:t>της δημιουργικότητας τους, καθώς επίσης και των πνευματικών και φυσικών ικανοτήτων </a:t>
            </a:r>
            <a:r>
              <a:rPr lang="el-GR" sz="2100" dirty="0" smtClean="0"/>
              <a:t>τους, στο </a:t>
            </a:r>
            <a:r>
              <a:rPr lang="el-GR" sz="2100" dirty="0"/>
              <a:t>μέγιστο δυναμικό τους,</a:t>
            </a:r>
          </a:p>
          <a:p>
            <a:pPr marL="0" indent="0" algn="just">
              <a:buNone/>
            </a:pPr>
            <a:r>
              <a:rPr lang="el-GR" sz="2100" dirty="0" smtClean="0"/>
              <a:t>γ. Στη </a:t>
            </a:r>
            <a:r>
              <a:rPr lang="el-GR" sz="2100" dirty="0"/>
              <a:t>δυνατότητα των ατόμων με αναπηρίες να συμμετέχουν αποτελεσματικά σε μια </a:t>
            </a:r>
            <a:r>
              <a:rPr lang="el-GR" sz="2100" dirty="0" smtClean="0"/>
              <a:t>ελεύθερη </a:t>
            </a:r>
            <a:r>
              <a:rPr lang="el-GR" sz="2100" dirty="0"/>
              <a:t>κοινωνία.</a:t>
            </a:r>
          </a:p>
          <a:p>
            <a:pPr marL="0" indent="0" algn="just">
              <a:buNone/>
            </a:pPr>
            <a:endParaRPr lang="el-GR" sz="2100" dirty="0"/>
          </a:p>
        </p:txBody>
      </p:sp>
    </p:spTree>
    <p:extLst>
      <p:ext uri="{BB962C8B-B14F-4D97-AF65-F5344CB8AC3E}">
        <p14:creationId xmlns:p14="http://schemas.microsoft.com/office/powerpoint/2010/main" val="19085155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sz="quarter" idx="1"/>
          </p:nvPr>
        </p:nvSpPr>
        <p:spPr>
          <a:xfrm>
            <a:off x="457200" y="1219200"/>
            <a:ext cx="8229600" cy="5090120"/>
          </a:xfrm>
        </p:spPr>
        <p:txBody>
          <a:bodyPr>
            <a:normAutofit fontScale="25000" lnSpcReduction="20000"/>
          </a:bodyPr>
          <a:lstStyle/>
          <a:p>
            <a:pPr marL="0" indent="0" algn="just">
              <a:buNone/>
            </a:pPr>
            <a:r>
              <a:rPr lang="el-GR" sz="8400" dirty="0"/>
              <a:t>2. Για την εξασφάλιση του δικαιώματος αυτού, τα Συμβαλλόμενα Κράτη διασφαλίζουν ότι:</a:t>
            </a:r>
          </a:p>
          <a:p>
            <a:pPr marL="0" indent="0" algn="just">
              <a:buNone/>
            </a:pPr>
            <a:r>
              <a:rPr lang="el-GR" sz="8400" dirty="0"/>
              <a:t>α. Τα άτομα με αναπηρίες δεν αποκλείονται από το γενικό εκπαιδευτικό σύστημα βάσει αναπηρίας και ότι τα παιδιά με αναπηρίες δεν αποκλείονται από την ελεύθερη και υποχρεωτική πρωτοβάθμια εκπαίδευση ή από τη δευτεροβάθμια εκπαίδευση, βάσει αναπηρίας,</a:t>
            </a:r>
          </a:p>
          <a:p>
            <a:pPr marL="0" indent="0" algn="just">
              <a:buNone/>
            </a:pPr>
            <a:r>
              <a:rPr lang="el-GR" sz="8400" dirty="0"/>
              <a:t>β. Τα άτομα με αναπηρίες μπορούν να έχουν πρόσβαση σε μια ενιαία, ποιοτική και ελεύθερη πρωτοβάθμια και δευτεροβάθμια εκπαίδευση, σε ίση βάση με τους άλλους, στις κοινότητες στις οποίες ζουν,</a:t>
            </a:r>
          </a:p>
          <a:p>
            <a:pPr marL="0" indent="0" algn="just">
              <a:buNone/>
            </a:pPr>
            <a:r>
              <a:rPr lang="el-GR" sz="8400" dirty="0"/>
              <a:t>γ. Παρέχεται εύλογη προσαρμογή για τις απαιτήσεις του ατόμου,</a:t>
            </a:r>
          </a:p>
          <a:p>
            <a:pPr marL="0" indent="0" algn="just">
              <a:buNone/>
            </a:pPr>
            <a:r>
              <a:rPr lang="el-GR" sz="8400" dirty="0"/>
              <a:t>δ. Τα άτομα με αναπηρίες λαμβάνουν την υποστήριξη που απαιτείται, μέσα στο γενικό εκπαιδευτικό σύστημα, προκειμένου να διευκολυνθεί η αποτελεσματική εκπαίδευση τους,</a:t>
            </a:r>
          </a:p>
          <a:p>
            <a:pPr marL="0" indent="0" algn="just">
              <a:buNone/>
            </a:pPr>
            <a:r>
              <a:rPr lang="el-GR" sz="8400" dirty="0"/>
              <a:t>ε. Παρέχονται αποτελεσματικά εξατομικευμένα μέτρα υποστήριξης, σε περιβάλλοντα </a:t>
            </a:r>
            <a:r>
              <a:rPr lang="el-GR" sz="8400" dirty="0" smtClean="0"/>
              <a:t>που μεγιστοποιούν </a:t>
            </a:r>
            <a:r>
              <a:rPr lang="el-GR" sz="8400" dirty="0"/>
              <a:t>την ακαδημαϊκή και κοινωνική ανάπτυξη, σύμφωνα με το στόχο της πλήρους ενσωμάτωσης.</a:t>
            </a:r>
          </a:p>
          <a:p>
            <a:endParaRPr lang="el-GR" dirty="0"/>
          </a:p>
        </p:txBody>
      </p:sp>
    </p:spTree>
    <p:extLst>
      <p:ext uri="{BB962C8B-B14F-4D97-AF65-F5344CB8AC3E}">
        <p14:creationId xmlns:p14="http://schemas.microsoft.com/office/powerpoint/2010/main" val="16240946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sz="quarter" idx="1"/>
          </p:nvPr>
        </p:nvSpPr>
        <p:spPr/>
        <p:txBody>
          <a:bodyPr>
            <a:normAutofit fontScale="77500" lnSpcReduction="20000"/>
          </a:bodyPr>
          <a:lstStyle/>
          <a:p>
            <a:pPr marL="0" indent="0" algn="just">
              <a:buNone/>
            </a:pPr>
            <a:r>
              <a:rPr lang="el-GR" dirty="0"/>
              <a:t>3. Τα Συμβαλλόμενα Κράτη καθιστούν ικανά τα άτομα με αναπηρίες να διδάσκονται </a:t>
            </a:r>
            <a:r>
              <a:rPr lang="el-GR" dirty="0" smtClean="0"/>
              <a:t>δεξιότητες </a:t>
            </a:r>
            <a:r>
              <a:rPr lang="el-GR" dirty="0"/>
              <a:t>ζωής και κοινωνικής ανάπτυξης, προκειμένου να διευκολύνουν την πλήρη και ίση </a:t>
            </a:r>
            <a:r>
              <a:rPr lang="el-GR" dirty="0" smtClean="0"/>
              <a:t>συμμετοχή </a:t>
            </a:r>
            <a:r>
              <a:rPr lang="el-GR" dirty="0"/>
              <a:t>τους στην εκπαίδευση και ως μέλη της κοινωνίας. Για το λόγο αυτό, τα Συμβαλλόμενα </a:t>
            </a:r>
            <a:r>
              <a:rPr lang="el-GR" dirty="0" smtClean="0"/>
              <a:t>Κράτη λαμβάνουν </a:t>
            </a:r>
            <a:r>
              <a:rPr lang="el-GR" dirty="0"/>
              <a:t>κατάλληλα μέτρα, συμπεριλαμβανόμενης και:</a:t>
            </a:r>
          </a:p>
          <a:p>
            <a:pPr marL="0" indent="0" algn="just">
              <a:buNone/>
            </a:pPr>
            <a:r>
              <a:rPr lang="el-GR" dirty="0"/>
              <a:t>α. Της διευκόλυνσης της εκμάθησης της </a:t>
            </a:r>
            <a:r>
              <a:rPr lang="el-GR" dirty="0" err="1"/>
              <a:t>Μπράιγ</a:t>
            </a:r>
            <a:r>
              <a:rPr lang="el-GR" dirty="0"/>
              <a:t>, εναλλακτικής γραφής, βελτιωμένων </a:t>
            </a:r>
            <a:r>
              <a:rPr lang="el-GR" dirty="0" smtClean="0"/>
              <a:t>και εναλλακτικών </a:t>
            </a:r>
            <a:r>
              <a:rPr lang="el-GR" dirty="0"/>
              <a:t>τρόπων, μέσων και μορφών δεξιοτήτων επικοινωνίας, προσανατολισμού και </a:t>
            </a:r>
            <a:r>
              <a:rPr lang="el-GR" dirty="0" smtClean="0"/>
              <a:t>κινητικότητας </a:t>
            </a:r>
            <a:r>
              <a:rPr lang="el-GR" dirty="0"/>
              <a:t>και της διευκόλυνσης της υποστήριξης και παροχής συμβουλών σε </a:t>
            </a:r>
            <a:r>
              <a:rPr lang="el-GR" dirty="0" smtClean="0"/>
              <a:t>συνομηλίκους</a:t>
            </a:r>
            <a:r>
              <a:rPr lang="el-GR" dirty="0"/>
              <a:t>,</a:t>
            </a:r>
          </a:p>
          <a:p>
            <a:pPr marL="0" indent="0" algn="just">
              <a:buNone/>
            </a:pPr>
            <a:r>
              <a:rPr lang="el-GR" dirty="0"/>
              <a:t>β. Της διευκόλυνσης της εκμάθησης της νοηματικής γλώσσας και της προαγωγής της </a:t>
            </a:r>
            <a:r>
              <a:rPr lang="el-GR" dirty="0" smtClean="0"/>
              <a:t>γλωσσικής </a:t>
            </a:r>
            <a:r>
              <a:rPr lang="el-GR" dirty="0"/>
              <a:t>ταυτότητας της κοινότητας των κωφών,</a:t>
            </a:r>
          </a:p>
          <a:p>
            <a:pPr marL="0" indent="0" algn="just">
              <a:buNone/>
            </a:pPr>
            <a:r>
              <a:rPr lang="el-GR" dirty="0"/>
              <a:t>γ. Της διασφάλισης ότι η εκπαίδευση των προσώπων και ιδιαίτερα των παιδιών, που </a:t>
            </a:r>
            <a:r>
              <a:rPr lang="el-GR" dirty="0" smtClean="0"/>
              <a:t>είναι τυφλά</a:t>
            </a:r>
            <a:r>
              <a:rPr lang="el-GR" dirty="0"/>
              <a:t>, κωφά ή τυφλά και κωφά, διεξάγεται με τις πιο κατάλληλες γλώσσες, τρόπους και </a:t>
            </a:r>
            <a:r>
              <a:rPr lang="el-GR" dirty="0" smtClean="0"/>
              <a:t>μέσα επικοινωνίας </a:t>
            </a:r>
            <a:r>
              <a:rPr lang="el-GR" dirty="0"/>
              <a:t>για το συγκεκριμένο άτομο και σε περιβάλλοντα που μεγιστοποιούν την </a:t>
            </a:r>
            <a:r>
              <a:rPr lang="el-GR" dirty="0" smtClean="0"/>
              <a:t>ακαδημαϊκή </a:t>
            </a:r>
            <a:r>
              <a:rPr lang="el-GR" dirty="0"/>
              <a:t>και κοινωνική ανάπτυξη.</a:t>
            </a:r>
          </a:p>
          <a:p>
            <a:pPr marL="0" indent="0">
              <a:buNone/>
            </a:pPr>
            <a:endParaRPr lang="el-GR" dirty="0"/>
          </a:p>
        </p:txBody>
      </p:sp>
    </p:spTree>
    <p:extLst>
      <p:ext uri="{BB962C8B-B14F-4D97-AF65-F5344CB8AC3E}">
        <p14:creationId xmlns:p14="http://schemas.microsoft.com/office/powerpoint/2010/main" val="32571265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sz="quarter" idx="1"/>
          </p:nvPr>
        </p:nvSpPr>
        <p:spPr/>
        <p:txBody>
          <a:bodyPr>
            <a:normAutofit fontScale="77500" lnSpcReduction="20000"/>
          </a:bodyPr>
          <a:lstStyle/>
          <a:p>
            <a:pPr algn="just"/>
            <a:r>
              <a:rPr lang="el-GR" dirty="0"/>
              <a:t>4. Προκειμένου να βοηθήσουν τη διασφάλιση της άσκησης του δικαιώματος αυτού, τα </a:t>
            </a:r>
            <a:r>
              <a:rPr lang="el-GR" dirty="0" smtClean="0"/>
              <a:t>Συμβαλλόμενα </a:t>
            </a:r>
            <a:r>
              <a:rPr lang="el-GR" dirty="0"/>
              <a:t>Κράτη λαμβάνουν κατάλληλα μέτρα, προκειμένου να προσλαμβάνουν </a:t>
            </a:r>
            <a:r>
              <a:rPr lang="el-GR" dirty="0" smtClean="0"/>
              <a:t>εκπαιδευτικούς</a:t>
            </a:r>
            <a:r>
              <a:rPr lang="el-GR" dirty="0"/>
              <a:t>, συμπεριλαμβανομένων και των δασκάλων με αναπηρίες, που κατέχουν τα τυπικά </a:t>
            </a:r>
            <a:r>
              <a:rPr lang="el-GR" dirty="0" smtClean="0"/>
              <a:t>προσόντα στη </a:t>
            </a:r>
            <a:r>
              <a:rPr lang="el-GR" dirty="0"/>
              <a:t>νοηματική γλώσσα και / ή στη </a:t>
            </a:r>
            <a:r>
              <a:rPr lang="el-GR" dirty="0" err="1"/>
              <a:t>Μπράιγ</a:t>
            </a:r>
            <a:r>
              <a:rPr lang="el-GR" dirty="0"/>
              <a:t> και να εκπαιδεύουν τους </a:t>
            </a:r>
            <a:r>
              <a:rPr lang="el-GR" dirty="0" smtClean="0"/>
              <a:t>επαγγελματίες </a:t>
            </a:r>
            <a:r>
              <a:rPr lang="el-GR" dirty="0"/>
              <a:t>και το </a:t>
            </a:r>
            <a:r>
              <a:rPr lang="el-GR" dirty="0" smtClean="0"/>
              <a:t>προσωπικό </a:t>
            </a:r>
            <a:r>
              <a:rPr lang="el-GR" dirty="0"/>
              <a:t>που απασχολούνται σε όλα τα επίπεδα εκπαίδευσης. Μια τέτοια κατάρτιση θα </a:t>
            </a:r>
            <a:r>
              <a:rPr lang="el-GR" dirty="0" smtClean="0"/>
              <a:t>ενσωματώνει ευαισθητοποίηση </a:t>
            </a:r>
            <a:r>
              <a:rPr lang="el-GR" dirty="0"/>
              <a:t>για την αναπηρία και τη χρήση κατάλληλων βελτιωμένων και </a:t>
            </a:r>
            <a:r>
              <a:rPr lang="el-GR" dirty="0" smtClean="0"/>
              <a:t>εναλλακτικών </a:t>
            </a:r>
            <a:r>
              <a:rPr lang="el-GR" dirty="0"/>
              <a:t>τρόπων, μέσων και μορφών επικοινωνίας, εκπαιδευτικών τεχνικών και </a:t>
            </a:r>
            <a:r>
              <a:rPr lang="el-GR" dirty="0" smtClean="0"/>
              <a:t>υλικών</a:t>
            </a:r>
            <a:r>
              <a:rPr lang="el-GR" dirty="0"/>
              <a:t>, για να </a:t>
            </a:r>
            <a:r>
              <a:rPr lang="el-GR" dirty="0" smtClean="0"/>
              <a:t>υποστηριχθούν </a:t>
            </a:r>
            <a:r>
              <a:rPr lang="el-GR" dirty="0"/>
              <a:t>τα άτομα με αναπηρίες.</a:t>
            </a:r>
          </a:p>
          <a:p>
            <a:pPr algn="just"/>
            <a:r>
              <a:rPr lang="el-GR" dirty="0"/>
              <a:t>5. Τα Συμβαλλόμενα Κράτη διασφαλίζουν ότι τα άτομα με αναπηρίες είναι σε θέση </a:t>
            </a:r>
            <a:r>
              <a:rPr lang="el-GR" dirty="0" smtClean="0"/>
              <a:t>να έχουν </a:t>
            </a:r>
            <a:r>
              <a:rPr lang="el-GR" dirty="0"/>
              <a:t>πρόσβαση στη γενική τριτοβάθμια εκπαίδευση, στην επαγγελματική κατάρτιση, στην </a:t>
            </a:r>
            <a:r>
              <a:rPr lang="el-GR" dirty="0" smtClean="0"/>
              <a:t>εκπαίδευση </a:t>
            </a:r>
            <a:r>
              <a:rPr lang="el-GR" dirty="0"/>
              <a:t>ενηλίκων και στη δια βίου μάθηση, χωρίς διακρίσεις και σε ίση βάση με τους </a:t>
            </a:r>
            <a:r>
              <a:rPr lang="el-GR" dirty="0" smtClean="0"/>
              <a:t>άλλους. Για </a:t>
            </a:r>
            <a:r>
              <a:rPr lang="el-GR" dirty="0"/>
              <a:t>το λόγο αυτό, τα Συμβαλλόμενα Κράτη διασφαλίζουν ότι παρέχεται εύλογη προσαρμογή </a:t>
            </a:r>
            <a:r>
              <a:rPr lang="el-GR" dirty="0" smtClean="0"/>
              <a:t>στα άτομα </a:t>
            </a:r>
            <a:r>
              <a:rPr lang="el-GR" dirty="0"/>
              <a:t>με αναπηρίες. </a:t>
            </a:r>
          </a:p>
          <a:p>
            <a:pPr algn="just"/>
            <a:endParaRPr lang="el-GR" dirty="0"/>
          </a:p>
          <a:p>
            <a:endParaRPr lang="el-GR" dirty="0"/>
          </a:p>
        </p:txBody>
      </p:sp>
    </p:spTree>
    <p:extLst>
      <p:ext uri="{BB962C8B-B14F-4D97-AF65-F5344CB8AC3E}">
        <p14:creationId xmlns:p14="http://schemas.microsoft.com/office/powerpoint/2010/main" val="40055000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latin typeface="+mn-lt"/>
              </a:rPr>
              <a:t>Ένταξη και Πρ</a:t>
            </a:r>
            <a:r>
              <a:rPr lang="el-GR" b="1" dirty="0">
                <a:latin typeface="+mn-lt"/>
              </a:rPr>
              <a:t>ό</a:t>
            </a:r>
            <a:r>
              <a:rPr lang="el-GR" b="1" dirty="0" smtClean="0">
                <a:latin typeface="+mn-lt"/>
              </a:rPr>
              <a:t>γραμμα σπουδών</a:t>
            </a:r>
            <a:endParaRPr lang="en-US" b="1" dirty="0">
              <a:latin typeface="+mn-lt"/>
            </a:endParaRPr>
          </a:p>
        </p:txBody>
      </p:sp>
      <p:sp>
        <p:nvSpPr>
          <p:cNvPr id="3" name="Content Placeholder 2"/>
          <p:cNvSpPr>
            <a:spLocks noGrp="1"/>
          </p:cNvSpPr>
          <p:nvPr>
            <p:ph sz="quarter" idx="1"/>
          </p:nvPr>
        </p:nvSpPr>
        <p:spPr/>
        <p:txBody>
          <a:bodyPr>
            <a:normAutofit fontScale="92500" lnSpcReduction="10000"/>
          </a:bodyPr>
          <a:lstStyle/>
          <a:p>
            <a:pPr algn="just"/>
            <a:r>
              <a:rPr lang="el-GR" dirty="0" smtClean="0"/>
              <a:t>Μια κοινή διαπίστωση των ενταξιακών προσεγγίσεων είναι ότι οι διεθνείς διακηρύξεις και συμβάσεις αναγνωρίζουν, αλλά δεν αντιμετωπίζουν τα δομικά εμπόδια που το εκπαιδευτικό σύστημα εγείρει στους ανάπηρους μαθητές (ενδεικτικά, </a:t>
            </a:r>
            <a:r>
              <a:rPr lang="en-US" dirty="0" smtClean="0"/>
              <a:t>Armstrong, </a:t>
            </a:r>
            <a:r>
              <a:rPr lang="el-GR" dirty="0" smtClean="0"/>
              <a:t>κ.α. 2010).</a:t>
            </a:r>
          </a:p>
          <a:p>
            <a:pPr algn="just"/>
            <a:r>
              <a:rPr lang="el-GR" dirty="0" smtClean="0"/>
              <a:t>Το αναλυτικό πρόγραμμα σπουδών, στο πλαίσιο μιας ενταξιακής οπτικής, θα πρέπει να λαμβάνει υπόψη ήδη από το σχεδιασμό του όλους ανεξαιρέτως τους μαθητές.</a:t>
            </a:r>
          </a:p>
          <a:p>
            <a:pPr algn="just"/>
            <a:r>
              <a:rPr lang="el-GR" dirty="0" smtClean="0"/>
              <a:t>Η συζήτηση για τη διαφοροποίηση προέκυψε από την ανάγκη προσαρμογής των προγραμμάτων σπουδών στην ετερογένεια του μαθητικού πληθυσμού.</a:t>
            </a:r>
          </a:p>
          <a:p>
            <a:pPr algn="just"/>
            <a:r>
              <a:rPr lang="el-GR" dirty="0" smtClean="0"/>
              <a:t>Τα τελευταία χρόνια διάφορες προσεγγίσεις προτείνουν το σχεδιασμό αναλυτικών προγραμμάτων στη βάση της ιδέας του καθολικού σχεδιασμού.  </a:t>
            </a:r>
          </a:p>
          <a:p>
            <a:pPr algn="just"/>
            <a:endParaRPr lang="el-GR" dirty="0" smtClean="0"/>
          </a:p>
          <a:p>
            <a:pPr algn="just"/>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chor="ctr">
            <a:normAutofit/>
          </a:bodyPr>
          <a:lstStyle/>
          <a:p>
            <a:pPr algn="ctr"/>
            <a:r>
              <a:rPr lang="el-GR" b="1" dirty="0" smtClean="0">
                <a:solidFill>
                  <a:schemeClr val="tx1"/>
                </a:solidFill>
                <a:latin typeface="+mn-lt"/>
                <a:ea typeface="+mn-ea"/>
                <a:cs typeface="+mn-cs"/>
              </a:rPr>
              <a:t>Η ιδέα του καθολικού σχεδιασμού</a:t>
            </a:r>
            <a:endParaRPr lang="el-GR" b="1" dirty="0">
              <a:solidFill>
                <a:schemeClr val="tx1"/>
              </a:solidFill>
              <a:latin typeface="+mn-lt"/>
              <a:ea typeface="+mn-ea"/>
              <a:cs typeface="+mn-cs"/>
            </a:endParaRPr>
          </a:p>
        </p:txBody>
      </p:sp>
      <p:sp>
        <p:nvSpPr>
          <p:cNvPr id="3" name="2 - Θέση περιεχομένου"/>
          <p:cNvSpPr>
            <a:spLocks noGrp="1"/>
          </p:cNvSpPr>
          <p:nvPr>
            <p:ph sz="quarter" idx="1"/>
          </p:nvPr>
        </p:nvSpPr>
        <p:spPr/>
        <p:txBody>
          <a:bodyPr>
            <a:normAutofit lnSpcReduction="10000"/>
          </a:bodyPr>
          <a:lstStyle/>
          <a:p>
            <a:pPr algn="just">
              <a:buNone/>
            </a:pPr>
            <a:r>
              <a:rPr lang="el-GR" b="1" dirty="0" smtClean="0"/>
              <a:t>Η επιρροή από την αρχιτεκτονική</a:t>
            </a:r>
          </a:p>
          <a:p>
            <a:pPr algn="just"/>
            <a:r>
              <a:rPr lang="el-GR" dirty="0" smtClean="0"/>
              <a:t>Πριν από 40 χρόνια ο </a:t>
            </a:r>
            <a:r>
              <a:rPr lang="el-GR" dirty="0" err="1" smtClean="0"/>
              <a:t>Ronald</a:t>
            </a:r>
            <a:r>
              <a:rPr lang="el-GR" dirty="0" smtClean="0"/>
              <a:t> </a:t>
            </a:r>
            <a:r>
              <a:rPr lang="el-GR" dirty="0" err="1" smtClean="0"/>
              <a:t>Mace</a:t>
            </a:r>
            <a:r>
              <a:rPr lang="el-GR" dirty="0" smtClean="0"/>
              <a:t>, αρχιτέκτονας και χειριστής αναπηρικού </a:t>
            </a:r>
            <a:r>
              <a:rPr lang="el-GR" dirty="0" err="1" smtClean="0"/>
              <a:t>αμαξιδίου</a:t>
            </a:r>
            <a:r>
              <a:rPr lang="el-GR" dirty="0" smtClean="0"/>
              <a:t>, πρότεινε την επαναστατική, για εκείνη την εποχή, ιδέα της εκ των προτέρων προσαρμογής του φυσικού (δομημένου) περιβάλλοντος στις ανάγκες μιας ευρείας γκάμας διαφορετικών ατόμων. </a:t>
            </a:r>
          </a:p>
          <a:p>
            <a:pPr algn="just"/>
            <a:r>
              <a:rPr lang="el-GR" dirty="0" smtClean="0"/>
              <a:t>Ο όρος «καθολικός σχεδιασμός» αντανακλά ακριβώς αυτήν την προσέγγιση της εκ των προτέρων ενσωμάτωσης ενταξιακών χαρακτηριστικών σχεδιασμού με την ταυτόχρονη ελαχιστοποίηση της ανάγκης εξατομικευμένων εκ των υστέρων προσαρμογών.</a:t>
            </a:r>
          </a:p>
          <a:p>
            <a:pPr algn="just">
              <a:buNone/>
            </a:pP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chor="ctr">
            <a:normAutofit/>
          </a:bodyPr>
          <a:lstStyle/>
          <a:p>
            <a:pPr algn="ctr" eaLnBrk="1" hangingPunct="1"/>
            <a:r>
              <a:rPr lang="el-GR" b="1" dirty="0" smtClean="0">
                <a:solidFill>
                  <a:schemeClr val="tx1"/>
                </a:solidFill>
                <a:latin typeface="+mn-lt"/>
                <a:ea typeface="+mn-ea"/>
                <a:cs typeface="+mn-cs"/>
              </a:rPr>
              <a:t>Α. ΤΥΦΛΩΣΗ &amp; ΟΡΙΣΜΟΙ</a:t>
            </a:r>
          </a:p>
        </p:txBody>
      </p:sp>
      <p:sp>
        <p:nvSpPr>
          <p:cNvPr id="16387" name="Rectangle 3"/>
          <p:cNvSpPr>
            <a:spLocks noGrp="1" noChangeArrowheads="1"/>
          </p:cNvSpPr>
          <p:nvPr>
            <p:ph type="body" idx="1"/>
          </p:nvPr>
        </p:nvSpPr>
        <p:spPr/>
        <p:txBody>
          <a:bodyPr anchor="ctr"/>
          <a:lstStyle/>
          <a:p>
            <a:pPr algn="just" eaLnBrk="1" hangingPunct="1"/>
            <a:r>
              <a:rPr lang="el-GR" b="1" dirty="0"/>
              <a:t>Τύφλωση</a:t>
            </a:r>
            <a:r>
              <a:rPr lang="el-GR" dirty="0"/>
              <a:t>: Αναπηρία που κυμαίνεται από κάποια επίπεδα πρόσληψης φωτός μέχρι την ολική απώλεια </a:t>
            </a:r>
            <a:r>
              <a:rPr lang="el-GR" dirty="0" smtClean="0"/>
              <a:t>όρασης (</a:t>
            </a:r>
            <a:r>
              <a:rPr lang="en-US" dirty="0" smtClean="0"/>
              <a:t>Warren, 2011:20).</a:t>
            </a:r>
            <a:endParaRPr lang="el-GR" dirty="0" smtClean="0"/>
          </a:p>
          <a:p>
            <a:pPr algn="just" eaLnBrk="1" hangingPunct="1">
              <a:buFont typeface="Wingdings" pitchFamily="-111" charset="2"/>
              <a:buNone/>
            </a:pPr>
            <a:endParaRPr lang="el-GR" dirty="0"/>
          </a:p>
          <a:p>
            <a:pPr algn="just"/>
            <a:r>
              <a:rPr lang="el-GR" b="1" dirty="0"/>
              <a:t>Σοβαρά Προβλήματα Όρασης</a:t>
            </a:r>
            <a:r>
              <a:rPr lang="el-GR" dirty="0"/>
              <a:t>: Μη ολική απώλεια όρασης. Τα άτομα με σοβαρά προβλήματα όρασης είναι κατά το νόμο </a:t>
            </a:r>
            <a:r>
              <a:rPr lang="el-GR" dirty="0" smtClean="0"/>
              <a:t>τυφλά</a:t>
            </a:r>
            <a:r>
              <a:rPr lang="en-US" dirty="0"/>
              <a:t>, </a:t>
            </a:r>
            <a:r>
              <a:rPr lang="en-US" dirty="0" smtClean="0"/>
              <a:t>(Warren</a:t>
            </a:r>
            <a:r>
              <a:rPr lang="en-US" dirty="0"/>
              <a:t>, 2011:20</a:t>
            </a:r>
            <a:r>
              <a:rPr lang="en-US" dirty="0" smtClean="0"/>
              <a:t>).</a:t>
            </a:r>
            <a:endParaRPr lang="el-GR" dirty="0"/>
          </a:p>
          <a:p>
            <a:pPr algn="just" eaLnBrk="1" hangingPunct="1"/>
            <a:endParaRPr lang="el-G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chor="t">
            <a:normAutofit fontScale="90000"/>
          </a:bodyPr>
          <a:lstStyle/>
          <a:p>
            <a:pPr algn="ctr"/>
            <a:r>
              <a:rPr lang="el-GR" b="1" dirty="0" smtClean="0">
                <a:latin typeface="+mn-lt"/>
              </a:rPr>
              <a:t>Ο Καθολικός Σχεδιασμός για τη Μάθηση</a:t>
            </a:r>
            <a:br>
              <a:rPr lang="el-GR" b="1" dirty="0" smtClean="0">
                <a:latin typeface="+mn-lt"/>
              </a:rPr>
            </a:br>
            <a:r>
              <a:rPr lang="el-GR" b="1" dirty="0" smtClean="0">
                <a:latin typeface="+mn-lt"/>
              </a:rPr>
              <a:t>(</a:t>
            </a:r>
            <a:r>
              <a:rPr lang="en-US" b="1" dirty="0" smtClean="0">
                <a:latin typeface="+mn-lt"/>
              </a:rPr>
              <a:t>Universal Design for Learning)</a:t>
            </a:r>
            <a:endParaRPr lang="el-GR" b="1" dirty="0">
              <a:latin typeface="+mn-lt"/>
            </a:endParaRPr>
          </a:p>
        </p:txBody>
      </p:sp>
      <p:sp>
        <p:nvSpPr>
          <p:cNvPr id="3" name="2 - Θέση περιεχομένου"/>
          <p:cNvSpPr>
            <a:spLocks noGrp="1"/>
          </p:cNvSpPr>
          <p:nvPr>
            <p:ph sz="quarter" idx="1"/>
          </p:nvPr>
        </p:nvSpPr>
        <p:spPr/>
        <p:txBody>
          <a:bodyPr>
            <a:normAutofit fontScale="70000" lnSpcReduction="20000"/>
          </a:bodyPr>
          <a:lstStyle/>
          <a:p>
            <a:pPr algn="just"/>
            <a:r>
              <a:rPr lang="el-GR" dirty="0" smtClean="0"/>
              <a:t>Ο Καθολικός Σχεδιασμός για τη Μάθηση είναι ένα πλαίσιο το οποίο έχει τη δυνατότητα επανασχεδιασμού της εκπαίδευσης, με στόχο τη διασφάλιση της πρόσβασης και της συμμετοχής όλων στην εκπαιδευτική διαδικασία.</a:t>
            </a:r>
          </a:p>
          <a:p>
            <a:r>
              <a:rPr lang="el-GR" dirty="0" smtClean="0"/>
              <a:t>Στηρίζεται πάνω σε τρεις </a:t>
            </a:r>
            <a:r>
              <a:rPr lang="el-GR" b="1" dirty="0" smtClean="0"/>
              <a:t>βασικές αρχές</a:t>
            </a:r>
            <a:r>
              <a:rPr lang="el-GR" dirty="0" smtClean="0"/>
              <a:t>, οι οποίες είναι οι εξής:</a:t>
            </a:r>
            <a:endParaRPr lang="en-US" dirty="0" smtClean="0"/>
          </a:p>
          <a:p>
            <a:pPr>
              <a:buNone/>
            </a:pPr>
            <a:endParaRPr lang="el-GR" dirty="0" smtClean="0"/>
          </a:p>
          <a:p>
            <a:pPr>
              <a:buNone/>
            </a:pPr>
            <a:r>
              <a:rPr lang="el-GR" dirty="0" smtClean="0"/>
              <a:t>Α. πολλαπλοί τρόποι </a:t>
            </a:r>
            <a:r>
              <a:rPr lang="el-GR" b="1" dirty="0" smtClean="0"/>
              <a:t>αναπαράστασης</a:t>
            </a:r>
            <a:r>
              <a:rPr lang="el-GR" dirty="0" smtClean="0"/>
              <a:t>. </a:t>
            </a:r>
          </a:p>
          <a:p>
            <a:pPr>
              <a:buNone/>
            </a:pPr>
            <a:r>
              <a:rPr lang="el-GR" dirty="0" smtClean="0"/>
              <a:t>Β. πολλαπλοί τρόποι </a:t>
            </a:r>
            <a:r>
              <a:rPr lang="el-GR" b="1" dirty="0" smtClean="0"/>
              <a:t>έκφρασης</a:t>
            </a:r>
            <a:r>
              <a:rPr lang="el-GR" dirty="0" smtClean="0"/>
              <a:t>.</a:t>
            </a:r>
          </a:p>
          <a:p>
            <a:pPr>
              <a:buNone/>
            </a:pPr>
            <a:r>
              <a:rPr lang="el-GR" dirty="0" smtClean="0"/>
              <a:t>Γ. πολλαπλοί τρόποι </a:t>
            </a:r>
            <a:r>
              <a:rPr lang="el-GR" b="1" dirty="0" smtClean="0"/>
              <a:t>εμπλοκής</a:t>
            </a:r>
            <a:r>
              <a:rPr lang="el-GR" dirty="0" smtClean="0"/>
              <a:t>.</a:t>
            </a:r>
          </a:p>
          <a:p>
            <a:endParaRPr lang="el-GR" dirty="0" smtClean="0"/>
          </a:p>
          <a:p>
            <a:pPr algn="just"/>
            <a:r>
              <a:rPr lang="el-GR" dirty="0" smtClean="0"/>
              <a:t>Ο καθολικός σχεδιασμός για τη μάθηση αξιοποιεί την εγγενή ευελιξία της τεχνολογίας για να αντιμετωπίσει τις ανάγκες διαφορετικών μαθητών.</a:t>
            </a:r>
          </a:p>
          <a:p>
            <a:pPr>
              <a:buNone/>
            </a:pPr>
            <a:endParaRPr lang="el-GR" dirty="0" smtClean="0"/>
          </a:p>
          <a:p>
            <a:pPr algn="just"/>
            <a:r>
              <a:rPr lang="el-GR" dirty="0" smtClean="0"/>
              <a:t>Ο όρος «καθολικός» δεν υπονοεί μια βέλτιστη λύση για τον καθένα, αλλά αντανακλά την επίγνωση της μοναδικότητας κάθε μαθητή και την ανάγκη συμπερίληψης των αναγκών των μαθητών μέσα από τη δημιουργία μαθησιακών ευκαιριών που ταιριάζουν στον κάθε μαθητή και τη μεγιστοποίηση της ικανότητά τους να προοδεύουν (</a:t>
            </a:r>
            <a:r>
              <a:rPr lang="el-GR" dirty="0" err="1" smtClean="0"/>
              <a:t>Meyer</a:t>
            </a:r>
            <a:r>
              <a:rPr lang="el-GR" dirty="0" smtClean="0"/>
              <a:t> &amp; </a:t>
            </a:r>
            <a:r>
              <a:rPr lang="el-GR" dirty="0" err="1" smtClean="0"/>
              <a:t>Rose</a:t>
            </a:r>
            <a:r>
              <a:rPr lang="el-GR" dirty="0" smtClean="0"/>
              <a:t>, 1998; </a:t>
            </a:r>
            <a:r>
              <a:rPr lang="el-GR" dirty="0" err="1" smtClean="0"/>
              <a:t>Rose</a:t>
            </a:r>
            <a:r>
              <a:rPr lang="el-GR" dirty="0" smtClean="0"/>
              <a:t> &amp; </a:t>
            </a:r>
            <a:r>
              <a:rPr lang="el-GR" dirty="0" err="1" smtClean="0"/>
              <a:t>Meyer</a:t>
            </a:r>
            <a:r>
              <a:rPr lang="el-GR" dirty="0" smtClean="0"/>
              <a:t>, 2002).</a:t>
            </a:r>
          </a:p>
          <a:p>
            <a:endParaRPr lang="el-G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77500" lnSpcReduction="20000"/>
          </a:bodyPr>
          <a:lstStyle/>
          <a:p>
            <a:pPr algn="just"/>
            <a:r>
              <a:rPr lang="el-GR" dirty="0" smtClean="0"/>
              <a:t>Ο Καθολικός Σχεδιασμός για τη Μάθηση αντλεί από το πεδίο της αρχιτεκτονικής και της γνωσιακής νευροεπιστήμης.</a:t>
            </a:r>
          </a:p>
          <a:p>
            <a:pPr algn="just"/>
            <a:r>
              <a:rPr lang="el-GR" dirty="0" smtClean="0"/>
              <a:t>Αξιοποιεί τις δυνατότητες της τεχνολογίας για τη διαφοροποίηση των προσφερόμενων μαθησιακών εμπειριών. Δίνει έμφαση στην αξιοποίηση της τεχνολογίας προκειμένου να αντιμετωπίσει τις ανάγκες των διαφορετικών μαθητών, εξαιτίας της εγγενώς και σχεδόν απεριόριστης ευελιξίας που η ίδια η τεχνολογία παρουσιάζει. </a:t>
            </a:r>
          </a:p>
          <a:p>
            <a:pPr algn="just"/>
            <a:r>
              <a:rPr lang="el-GR" dirty="0" smtClean="0"/>
              <a:t>Οι αρχές του καθολικού σχεδιασμού μπορούν να καθοδηγήσουν τους εκπαιδευτικούς να βρουν καινοτόμους τρόπους ώστε να καταστήσουν το Π.Σ. </a:t>
            </a:r>
            <a:r>
              <a:rPr lang="el-GR" dirty="0" err="1" smtClean="0"/>
              <a:t>προσβάσιμο</a:t>
            </a:r>
            <a:r>
              <a:rPr lang="el-GR" dirty="0" smtClean="0"/>
              <a:t> και κατάλληλο για μαθητές με διαφορετικό υπόβαθρο, μαθησιακό στυλ, ικανότητες και αναπηρίες σε διαφορετικές περιστάσεις και διαφορετικά πλαίσια μάθησης. </a:t>
            </a:r>
          </a:p>
          <a:p>
            <a:pPr algn="just"/>
            <a:r>
              <a:rPr lang="el-GR" dirty="0" smtClean="0"/>
              <a:t>Ο Καθολικός Σχεδιασμός για τη Μάθηση εστιάζει στην προσαρμογή του προγράμματος σπουδών στο μαθητή και όχι το αντίστροφο. </a:t>
            </a:r>
          </a:p>
          <a:p>
            <a:pPr algn="just"/>
            <a:r>
              <a:rPr lang="el-GR" dirty="0" smtClean="0"/>
              <a:t>Αποσκοπεί στο σχεδιασμό και στη δημιουργία ευέλικτων υλικών και μεθόδων εκ των προτέρων παρά εκ των υστέρων.</a:t>
            </a:r>
          </a:p>
          <a:p>
            <a:endParaRPr lang="el-G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chor="ctr">
            <a:normAutofit/>
          </a:bodyPr>
          <a:lstStyle/>
          <a:p>
            <a:pPr algn="ctr"/>
            <a:r>
              <a:rPr lang="el-GR" b="1" dirty="0" smtClean="0">
                <a:solidFill>
                  <a:schemeClr val="tx1"/>
                </a:solidFill>
                <a:latin typeface="+mn-lt"/>
                <a:ea typeface="+mn-ea"/>
                <a:cs typeface="+mn-cs"/>
              </a:rPr>
              <a:t>Γ. ΔΙΑΦΟΡΟΠΟΙΗΜΕΝΗ ΠΑΙΔΑΓΩΓΙΚΗ</a:t>
            </a:r>
            <a:endParaRPr lang="el-GR" b="1" dirty="0">
              <a:solidFill>
                <a:schemeClr val="tx1"/>
              </a:solidFill>
              <a:latin typeface="+mn-lt"/>
              <a:ea typeface="+mn-ea"/>
              <a:cs typeface="+mn-cs"/>
            </a:endParaRPr>
          </a:p>
        </p:txBody>
      </p:sp>
      <p:sp>
        <p:nvSpPr>
          <p:cNvPr id="3" name="2 - Θέση περιεχομένου"/>
          <p:cNvSpPr>
            <a:spLocks noGrp="1"/>
          </p:cNvSpPr>
          <p:nvPr>
            <p:ph idx="1"/>
          </p:nvPr>
        </p:nvSpPr>
        <p:spPr/>
        <p:txBody>
          <a:bodyPr>
            <a:normAutofit/>
          </a:bodyPr>
          <a:lstStyle/>
          <a:p>
            <a:r>
              <a:rPr lang="el-GR" dirty="0" smtClean="0"/>
              <a:t>Διατήρηση κοινού στόχου μάθησης.</a:t>
            </a:r>
          </a:p>
          <a:p>
            <a:r>
              <a:rPr lang="el-GR" dirty="0" smtClean="0"/>
              <a:t>Αξιοποίηση προηγούμενων εμπειριών, γνώσεων και ενδιαφερόντων των μαθητών.</a:t>
            </a:r>
          </a:p>
          <a:p>
            <a:r>
              <a:rPr lang="el-GR" dirty="0" smtClean="0"/>
              <a:t>Διαφοροποίηση των περιεχομένων και διαδικασιών μάθησης.</a:t>
            </a:r>
          </a:p>
          <a:p>
            <a:r>
              <a:rPr lang="el-GR" dirty="0" smtClean="0"/>
              <a:t>Συμπερίληψη παραμέτρων που επηρεάζουν το πλαίσιο της σχολικής μάθησης: σχέσεις εκπαιδευτικών-μαθητών, σχέσεις σχολείου οικογένειας, συνεργασία μεταξύ εκπαιδευτικών, </a:t>
            </a:r>
            <a:r>
              <a:rPr lang="el-GR" dirty="0" err="1" smtClean="0"/>
              <a:t>κοινωνικο</a:t>
            </a:r>
            <a:r>
              <a:rPr lang="el-GR" dirty="0" smtClean="0"/>
              <a:t>-συναισθηματικό πλαίσιο της μάθησης. </a:t>
            </a:r>
            <a:endParaRPr lang="el-G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nchor="ctr">
            <a:normAutofit fontScale="90000"/>
          </a:bodyPr>
          <a:lstStyle/>
          <a:p>
            <a:pPr algn="ctr"/>
            <a:r>
              <a:rPr lang="el-GR" b="1" dirty="0" smtClean="0">
                <a:latin typeface="+mn-lt"/>
              </a:rPr>
              <a:t>Γ1. ΔΙΑΦΟΡΟΠΟΙΗΜΕΝΗ ΠΑΙΔΑΓΩΓΙΚΗ </a:t>
            </a:r>
            <a:br>
              <a:rPr lang="el-GR" b="1" dirty="0" smtClean="0">
                <a:latin typeface="+mn-lt"/>
              </a:rPr>
            </a:br>
            <a:r>
              <a:rPr lang="el-GR" b="1" dirty="0" smtClean="0">
                <a:latin typeface="+mn-lt"/>
              </a:rPr>
              <a:t>ΒΑΣΙΚΕΣ ΑΡΧΕΣ</a:t>
            </a:r>
            <a:endParaRPr lang="el-GR" b="1" dirty="0">
              <a:latin typeface="+mn-lt"/>
            </a:endParaRPr>
          </a:p>
        </p:txBody>
      </p:sp>
      <p:sp>
        <p:nvSpPr>
          <p:cNvPr id="5" name="4 - Θέση περιεχομένου"/>
          <p:cNvSpPr>
            <a:spLocks noGrp="1"/>
          </p:cNvSpPr>
          <p:nvPr>
            <p:ph sz="quarter" idx="1"/>
          </p:nvPr>
        </p:nvSpPr>
        <p:spPr/>
        <p:txBody>
          <a:bodyPr anchor="ctr">
            <a:normAutofit/>
          </a:bodyPr>
          <a:lstStyle/>
          <a:p>
            <a:pPr marL="0" indent="0">
              <a:buNone/>
            </a:pPr>
            <a:r>
              <a:rPr lang="el-GR" dirty="0" smtClean="0"/>
              <a:t>1. Μετατόπιση από την εστίαση στο άτομο και τη βλάβη διαταραχή, στους φραγμούς στη μάθηση και τη συμμετοχή, δηλαδή σε παιδαγωγικές αξίες, πρακτικές και σχέσεις.</a:t>
            </a:r>
          </a:p>
          <a:p>
            <a:pPr marL="0" indent="0">
              <a:buNone/>
            </a:pPr>
            <a:r>
              <a:rPr lang="el-GR" dirty="0" smtClean="0"/>
              <a:t>2. Κριτική στο </a:t>
            </a:r>
            <a:r>
              <a:rPr lang="en-US" dirty="0" smtClean="0"/>
              <a:t>curriculum </a:t>
            </a:r>
            <a:r>
              <a:rPr lang="el-GR" dirty="0" smtClean="0"/>
              <a:t>διαίτης</a:t>
            </a:r>
          </a:p>
          <a:p>
            <a:pPr marL="0" indent="0">
              <a:buNone/>
            </a:pPr>
            <a:r>
              <a:rPr lang="el-GR" dirty="0" smtClean="0"/>
              <a:t>3. Αξιοποίηση της ετερότητας για τη διεύρυνση και τον εμπλουτισμό της μαθησιακής εμπειρίας για το σύνολο των μαθητών.</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nchor="ctr">
            <a:normAutofit fontScale="90000"/>
          </a:bodyPr>
          <a:lstStyle/>
          <a:p>
            <a:pPr algn="ctr"/>
            <a:r>
              <a:rPr lang="el-GR" b="1" dirty="0" smtClean="0">
                <a:latin typeface="+mn-lt"/>
              </a:rPr>
              <a:t>ΔΙΑΦΟΡΟΠΟΙΗΜΕΝΗ ΠΑΙΔΑΓΩΓΙΚΗ:</a:t>
            </a:r>
            <a:br>
              <a:rPr lang="el-GR" b="1" dirty="0" smtClean="0">
                <a:latin typeface="+mn-lt"/>
              </a:rPr>
            </a:br>
            <a:r>
              <a:rPr lang="el-GR" b="1" dirty="0" smtClean="0">
                <a:latin typeface="+mn-lt"/>
              </a:rPr>
              <a:t>1η ΒΑΣΙΚΗ ΑΡΧΗ</a:t>
            </a:r>
            <a:endParaRPr lang="el-GR" b="1" dirty="0">
              <a:latin typeface="+mn-lt"/>
            </a:endParaRPr>
          </a:p>
        </p:txBody>
      </p:sp>
      <p:sp>
        <p:nvSpPr>
          <p:cNvPr id="5" name="4 - Θέση περιεχομένου"/>
          <p:cNvSpPr>
            <a:spLocks noGrp="1"/>
          </p:cNvSpPr>
          <p:nvPr>
            <p:ph sz="quarter" idx="1"/>
          </p:nvPr>
        </p:nvSpPr>
        <p:spPr/>
        <p:txBody>
          <a:bodyPr>
            <a:normAutofit lnSpcReduction="10000"/>
          </a:bodyPr>
          <a:lstStyle/>
          <a:p>
            <a:pPr>
              <a:buNone/>
            </a:pPr>
            <a:r>
              <a:rPr lang="el-GR" dirty="0" smtClean="0"/>
              <a:t>Συνήθη ερωτήματα </a:t>
            </a:r>
            <a:r>
              <a:rPr lang="el-GR" b="1" dirty="0" smtClean="0"/>
              <a:t>στο πλαίσιο της εξατομικευμένης θεώρησης</a:t>
            </a:r>
            <a:r>
              <a:rPr lang="el-GR" dirty="0" smtClean="0"/>
              <a:t>.</a:t>
            </a:r>
          </a:p>
          <a:p>
            <a:r>
              <a:rPr lang="el-GR" b="1" dirty="0" smtClean="0"/>
              <a:t>Ποιες είναι οι επιπλέον γνώσεις και δεξιότητες </a:t>
            </a:r>
            <a:r>
              <a:rPr lang="el-GR" dirty="0" smtClean="0"/>
              <a:t>(π.χ. εναλλακτικές μορφές ανάγνωσης και γραφής, προσανατολισμός και κινητικότητα, δεξιότητες καθημερινής διαβίωσης, νέες τεχνολογίες) που είναι απαραίτητο να προστεθούν στο αναλυτικό πρόγραμμα των τυφλών μαθητών;</a:t>
            </a:r>
          </a:p>
          <a:p>
            <a:r>
              <a:rPr lang="el-GR" b="1" dirty="0" smtClean="0"/>
              <a:t>Ποιοι έχουν την ευθύνη </a:t>
            </a:r>
            <a:r>
              <a:rPr lang="el-GR" dirty="0" smtClean="0"/>
              <a:t>για τη διαμόρφωση του Εξατομικευμένου Προγράμματος Εκπαίδευσης ενός τυφλού μαθητή (π.χ. εκπαιδευτικός της τάξης, ειδικός παιδαγωγός της τάξης, ειδικευμένο προσωπικό, προσωπικό των ΚΕΔΔΥ΄;</a:t>
            </a:r>
          </a:p>
          <a:p>
            <a:pPr>
              <a:buNone/>
            </a:pPr>
            <a:endParaRPr lang="el-GR"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lstStyle/>
          <a:p>
            <a:r>
              <a:rPr lang="el-GR" dirty="0" smtClean="0"/>
              <a:t>Πώς θα </a:t>
            </a:r>
            <a:r>
              <a:rPr lang="el-GR" b="1" dirty="0" smtClean="0"/>
              <a:t>διαμορφώνεται</a:t>
            </a:r>
            <a:r>
              <a:rPr lang="el-GR" dirty="0" smtClean="0"/>
              <a:t>, θα </a:t>
            </a:r>
            <a:r>
              <a:rPr lang="el-GR" b="1" dirty="0" smtClean="0"/>
              <a:t>εφαρμόζεται</a:t>
            </a:r>
            <a:r>
              <a:rPr lang="el-GR" dirty="0" smtClean="0"/>
              <a:t> και θα </a:t>
            </a:r>
            <a:r>
              <a:rPr lang="el-GR" b="1" dirty="0" smtClean="0"/>
              <a:t>αξιολογείται</a:t>
            </a:r>
            <a:r>
              <a:rPr lang="el-GR" dirty="0" smtClean="0"/>
              <a:t> το Εξατομικευμένο Πρόγραμμα Εκπαίδευσης; Πότε θα συναντιούνται οι υπεύθυνοι για τη διαμόρφωσή του;</a:t>
            </a:r>
          </a:p>
          <a:p>
            <a:r>
              <a:rPr lang="el-GR" b="1" dirty="0" smtClean="0"/>
              <a:t>Ποια μαθήματα ή ώρες μαθημάτων θα χάνουν </a:t>
            </a:r>
            <a:r>
              <a:rPr lang="el-GR" dirty="0" smtClean="0"/>
              <a:t>οι ανάπηροι μαθητές προκειμένου να διδαχθούν τις επιπλέον γνώσεις και δεξιότητες; Ποια είναι τα κριτήρια με τα οποία θα επιλέγονται τα συγκεκριμένα μαθήματα;</a:t>
            </a:r>
          </a:p>
          <a:p>
            <a:pPr algn="r">
              <a:buNone/>
            </a:pPr>
            <a:r>
              <a:rPr lang="el-GR" dirty="0" smtClean="0"/>
              <a:t>(</a:t>
            </a:r>
            <a:r>
              <a:rPr lang="el-GR" dirty="0" err="1" smtClean="0"/>
              <a:t>Ζώνιου</a:t>
            </a:r>
            <a:r>
              <a:rPr lang="el-GR" dirty="0" smtClean="0"/>
              <a:t>-Σιδέρη, κ.α. 2004: 198)</a:t>
            </a:r>
            <a:endParaRPr lang="el-G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nchor="ctr">
            <a:normAutofit fontScale="90000"/>
          </a:bodyPr>
          <a:lstStyle/>
          <a:p>
            <a:pPr algn="ctr"/>
            <a:r>
              <a:rPr lang="el-GR" b="1" dirty="0" smtClean="0">
                <a:latin typeface="+mn-lt"/>
              </a:rPr>
              <a:t>ΔΙΑΦΟΡΟΠΟΙΗΜΕΝΗ ΠΑΙΔΑΓΩΓΙΚΗ:</a:t>
            </a:r>
            <a:br>
              <a:rPr lang="el-GR" b="1" dirty="0" smtClean="0">
                <a:latin typeface="+mn-lt"/>
              </a:rPr>
            </a:br>
            <a:r>
              <a:rPr lang="el-GR" b="1" dirty="0" smtClean="0">
                <a:latin typeface="+mn-lt"/>
              </a:rPr>
              <a:t>1η ΒΑΣΙΚΗ ΑΡΧΗ</a:t>
            </a:r>
            <a:endParaRPr lang="el-GR" b="1" dirty="0">
              <a:latin typeface="+mn-lt"/>
            </a:endParaRPr>
          </a:p>
        </p:txBody>
      </p:sp>
      <p:sp>
        <p:nvSpPr>
          <p:cNvPr id="5" name="4 - Θέση περιεχομένου"/>
          <p:cNvSpPr>
            <a:spLocks noGrp="1"/>
          </p:cNvSpPr>
          <p:nvPr>
            <p:ph sz="quarter" idx="1"/>
          </p:nvPr>
        </p:nvSpPr>
        <p:spPr/>
        <p:txBody>
          <a:bodyPr>
            <a:normAutofit/>
          </a:bodyPr>
          <a:lstStyle/>
          <a:p>
            <a:pPr>
              <a:buNone/>
            </a:pPr>
            <a:r>
              <a:rPr lang="el-GR" dirty="0" smtClean="0"/>
              <a:t>Συνήθη ερωτήματα όταν η εστίαση αφορά στην </a:t>
            </a:r>
            <a:r>
              <a:rPr lang="el-GR" b="1" dirty="0" smtClean="0"/>
              <a:t>ατομική </a:t>
            </a:r>
            <a:endParaRPr lang="en-US" b="1" dirty="0" smtClean="0"/>
          </a:p>
          <a:p>
            <a:pPr>
              <a:buNone/>
            </a:pPr>
            <a:r>
              <a:rPr lang="el-GR" b="1" dirty="0" smtClean="0"/>
              <a:t>και συλλογική μαθησιακή εμπειρία</a:t>
            </a:r>
            <a:r>
              <a:rPr lang="el-GR" dirty="0" smtClean="0"/>
              <a:t>.</a:t>
            </a:r>
          </a:p>
          <a:p>
            <a:r>
              <a:rPr lang="el-GR" b="1" dirty="0" smtClean="0"/>
              <a:t>Πώς πρέπει να οργανωθεί η τάξη, το σχολείο και το αναλυτικό πρόγραμμα</a:t>
            </a:r>
            <a:r>
              <a:rPr lang="el-GR" dirty="0" smtClean="0"/>
              <a:t> για να καλύψουν τις ανάγκες όλων των παιδιών –συμπεριλαμβανομένων και των τυφλών μαθητών;</a:t>
            </a:r>
          </a:p>
          <a:p>
            <a:r>
              <a:rPr lang="el-GR" b="1" dirty="0" smtClean="0"/>
              <a:t>Πώς μπορούν να ενσωματωθούν οι επιπλέον γνώσεις και δεξιότητες </a:t>
            </a:r>
            <a:r>
              <a:rPr lang="el-GR" dirty="0" smtClean="0"/>
              <a:t>που είναι απαραίτητες στον τυφλό μαθητή (εναλλακτικές μορφές ανάγνωσης και γραφής, προσανατολισμός και κινητικότητα, δεξιότητες καθημερινής διαβίωσης, νέες τεχνολογίες)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lstStyle/>
          <a:p>
            <a:r>
              <a:rPr lang="el-GR" b="1" dirty="0" smtClean="0"/>
              <a:t>Με ποιους τρόπους μαθαίνουν οι μαθητές της τάξης </a:t>
            </a:r>
            <a:r>
              <a:rPr lang="el-GR" dirty="0" smtClean="0"/>
              <a:t>– συμπεριλαμβανομένων και των τυφλών μαθητών;</a:t>
            </a:r>
          </a:p>
          <a:p>
            <a:r>
              <a:rPr lang="el-GR" b="1" dirty="0" smtClean="0"/>
              <a:t>Ποιος ο ρόλος της διαφοροποίησης </a:t>
            </a:r>
            <a:r>
              <a:rPr lang="el-GR" dirty="0" smtClean="0"/>
              <a:t>του τρόπου διδασκαλίας και του περιεχομένου της γνώσης, ώστε να υποστηριχθεί </a:t>
            </a:r>
            <a:r>
              <a:rPr lang="el-GR" b="1" dirty="0" smtClean="0"/>
              <a:t>η ατομική </a:t>
            </a:r>
            <a:r>
              <a:rPr lang="el-GR" dirty="0" smtClean="0"/>
              <a:t>και </a:t>
            </a:r>
            <a:r>
              <a:rPr lang="el-GR" b="1" dirty="0" smtClean="0"/>
              <a:t>ομαδική μάθηση </a:t>
            </a:r>
            <a:r>
              <a:rPr lang="el-GR" dirty="0" smtClean="0"/>
              <a:t>στην τάξη;</a:t>
            </a:r>
          </a:p>
          <a:p>
            <a:r>
              <a:rPr lang="el-GR" b="1" dirty="0" smtClean="0"/>
              <a:t>Ποιοι ρόλοι και ποιες ειδικότητες είναι απαραίτητες </a:t>
            </a:r>
            <a:r>
              <a:rPr lang="el-GR" dirty="0" smtClean="0"/>
              <a:t>για τη στήριξη της ενταξιακής λειτουργίας της τάξης και του σχολείου;</a:t>
            </a:r>
          </a:p>
          <a:p>
            <a:pPr algn="r">
              <a:buNone/>
            </a:pPr>
            <a:r>
              <a:rPr lang="el-GR" dirty="0" smtClean="0"/>
              <a:t>(</a:t>
            </a:r>
            <a:r>
              <a:rPr lang="el-GR" dirty="0" err="1" smtClean="0"/>
              <a:t>Ζώνιου</a:t>
            </a:r>
            <a:r>
              <a:rPr lang="el-GR" dirty="0" smtClean="0"/>
              <a:t>-Σιδέρη, κ.α. 2004: 199)</a:t>
            </a:r>
            <a:endParaRPr lang="el-G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nchor="ctr">
            <a:normAutofit fontScale="90000"/>
          </a:bodyPr>
          <a:lstStyle/>
          <a:p>
            <a:pPr algn="ctr"/>
            <a:r>
              <a:rPr lang="el-GR" b="1" dirty="0" smtClean="0">
                <a:latin typeface="+mn-lt"/>
              </a:rPr>
              <a:t>ΔΙΑΦΟΡΟΠΟΙΗΜΕΝΗ ΠΑΙΔΑΓΩΓΙΚΗ:</a:t>
            </a:r>
            <a:br>
              <a:rPr lang="el-GR" b="1" dirty="0" smtClean="0">
                <a:latin typeface="+mn-lt"/>
              </a:rPr>
            </a:br>
            <a:r>
              <a:rPr lang="el-GR" b="1" dirty="0" smtClean="0">
                <a:latin typeface="+mn-lt"/>
              </a:rPr>
              <a:t>2η ΒΑΣΙΚΗ ΑΡΧΗ</a:t>
            </a:r>
            <a:endParaRPr lang="el-GR" b="1" dirty="0">
              <a:latin typeface="+mn-lt"/>
            </a:endParaRPr>
          </a:p>
        </p:txBody>
      </p:sp>
      <p:sp>
        <p:nvSpPr>
          <p:cNvPr id="5" name="4 - Θέση περιεχομένου"/>
          <p:cNvSpPr>
            <a:spLocks noGrp="1"/>
          </p:cNvSpPr>
          <p:nvPr>
            <p:ph sz="quarter" idx="1"/>
          </p:nvPr>
        </p:nvSpPr>
        <p:spPr/>
        <p:txBody>
          <a:bodyPr>
            <a:normAutofit fontScale="85000" lnSpcReduction="10000"/>
          </a:bodyPr>
          <a:lstStyle/>
          <a:p>
            <a:pPr marL="0" indent="0" algn="just">
              <a:buNone/>
            </a:pPr>
            <a:r>
              <a:rPr lang="el-GR" dirty="0" smtClean="0"/>
              <a:t>Κριτική στο </a:t>
            </a:r>
            <a:r>
              <a:rPr lang="en-US" dirty="0" smtClean="0"/>
              <a:t>curriculum </a:t>
            </a:r>
            <a:r>
              <a:rPr lang="el-GR" dirty="0" smtClean="0"/>
              <a:t>διαίτης:</a:t>
            </a:r>
          </a:p>
          <a:p>
            <a:pPr lvl="1" algn="just">
              <a:lnSpc>
                <a:spcPct val="90000"/>
              </a:lnSpc>
            </a:pPr>
            <a:r>
              <a:rPr lang="el-GR" sz="2600" dirty="0" smtClean="0">
                <a:solidFill>
                  <a:schemeClr val="tx1"/>
                </a:solidFill>
              </a:rPr>
              <a:t>Απλουστευμένοι στόχοι μάθησης που περιορίζονται στην αναπλήρωση των λειτουργικών δεξιοτήτων των μαθητών με αναπηρία.</a:t>
            </a:r>
          </a:p>
          <a:p>
            <a:pPr lvl="1" algn="just">
              <a:lnSpc>
                <a:spcPct val="90000"/>
              </a:lnSpc>
            </a:pPr>
            <a:r>
              <a:rPr lang="el-GR" sz="2600" dirty="0" smtClean="0">
                <a:solidFill>
                  <a:schemeClr val="tx1"/>
                </a:solidFill>
              </a:rPr>
              <a:t>Μακροχρόνια εξάσκηση στην κατάκτηση μεμονωμένων συμπεριφορών και δεξιοτήτων, συχνά στο πλαίσιο δραστηριοτήτων χωρίς περιεχόμενο.</a:t>
            </a:r>
          </a:p>
          <a:p>
            <a:pPr lvl="1" algn="just">
              <a:lnSpc>
                <a:spcPct val="90000"/>
              </a:lnSpc>
            </a:pPr>
            <a:r>
              <a:rPr lang="el-GR" sz="2600" dirty="0" smtClean="0">
                <a:solidFill>
                  <a:schemeClr val="tx1"/>
                </a:solidFill>
              </a:rPr>
              <a:t>Περιοριστική προσέγγιση του μαθητή με έμφαση στη διάγνωση.</a:t>
            </a:r>
          </a:p>
          <a:p>
            <a:pPr lvl="1" algn="just">
              <a:lnSpc>
                <a:spcPct val="90000"/>
              </a:lnSpc>
            </a:pPr>
            <a:r>
              <a:rPr lang="el-GR" sz="2600" dirty="0" smtClean="0">
                <a:solidFill>
                  <a:schemeClr val="tx1"/>
                </a:solidFill>
              </a:rPr>
              <a:t>Απομάκρυνση από το φυσικό πλαίσιο της αλληλεπίδρασης και επικοινωνίας που είναι η ομάδα των συμμαθητών του προκειμένου να συμμετάσχει σε εξατομικευμένες συνεδρίες.</a:t>
            </a:r>
          </a:p>
          <a:p>
            <a:pPr lvl="1" algn="just">
              <a:lnSpc>
                <a:spcPct val="90000"/>
              </a:lnSpc>
            </a:pPr>
            <a:r>
              <a:rPr lang="el-GR" sz="2600" dirty="0" smtClean="0">
                <a:solidFill>
                  <a:schemeClr val="tx1"/>
                </a:solidFill>
              </a:rPr>
              <a:t>Η μάθηση προσδιορίζεται ως ατομική επιδίωξη και ως αποτέλεσμα, χωρίς να λαμβάνεται υπόψη η συλλογική της διάσταση. </a:t>
            </a:r>
          </a:p>
          <a:p>
            <a:pPr lvl="1" algn="just">
              <a:lnSpc>
                <a:spcPct val="90000"/>
              </a:lnSpc>
            </a:pPr>
            <a:r>
              <a:rPr lang="el-GR" sz="2600" dirty="0" smtClean="0">
                <a:solidFill>
                  <a:schemeClr val="tx1"/>
                </a:solidFill>
              </a:rPr>
              <a:t>Διαχωριστική λογική στην εμπλοκή των διάφορων ειδικοτήτων ως προς την παροχή υποστήριξης προς το παιδί.</a:t>
            </a:r>
          </a:p>
          <a:p>
            <a:pPr lvl="1" algn="just">
              <a:lnSpc>
                <a:spcPct val="90000"/>
              </a:lnSpc>
            </a:pPr>
            <a:endParaRPr lang="el-GR" sz="2200" dirty="0" smtClean="0"/>
          </a:p>
          <a:p>
            <a:pPr algn="just"/>
            <a:endParaRPr lang="el-GR"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nchor="ctr">
            <a:normAutofit fontScale="90000"/>
          </a:bodyPr>
          <a:lstStyle/>
          <a:p>
            <a:pPr algn="ctr"/>
            <a:r>
              <a:rPr lang="el-GR" b="1" dirty="0" smtClean="0">
                <a:latin typeface="+mn-lt"/>
              </a:rPr>
              <a:t>ΔΙΑΦΟΡΟΠΟΙΗΜΕΝΗ ΠΑΙΔΑΓΩΓΙΚΗ:</a:t>
            </a:r>
            <a:br>
              <a:rPr lang="el-GR" b="1" dirty="0" smtClean="0">
                <a:latin typeface="+mn-lt"/>
              </a:rPr>
            </a:br>
            <a:r>
              <a:rPr lang="el-GR" b="1" dirty="0" smtClean="0">
                <a:latin typeface="+mn-lt"/>
              </a:rPr>
              <a:t>3η ΒΑΣΙΚΗ ΑΡΧΗ</a:t>
            </a:r>
            <a:endParaRPr lang="el-GR" b="1" dirty="0">
              <a:latin typeface="+mn-lt"/>
            </a:endParaRPr>
          </a:p>
        </p:txBody>
      </p:sp>
      <p:sp>
        <p:nvSpPr>
          <p:cNvPr id="5" name="4 - Θέση περιεχομένου"/>
          <p:cNvSpPr>
            <a:spLocks noGrp="1"/>
          </p:cNvSpPr>
          <p:nvPr>
            <p:ph sz="quarter" idx="1"/>
          </p:nvPr>
        </p:nvSpPr>
        <p:spPr/>
        <p:txBody>
          <a:bodyPr>
            <a:normAutofit fontScale="85000" lnSpcReduction="10000"/>
          </a:bodyPr>
          <a:lstStyle/>
          <a:p>
            <a:pPr algn="just"/>
            <a:r>
              <a:rPr lang="el-GR" dirty="0" smtClean="0"/>
              <a:t>Σε ποιο βαθμό ο εμπλουτισμός του Π.Σ. με δεξιότητες που είναι απαραίτητες για τον τυφλό μαθητή, π.χ. η Κινητικότητα και ο Προσανατολισμός και οι Δεξιότητες Καθημερινής Διαβίωσης, αποτελούν περιοχές μάθησης που αναφέρονται αποκλειστικά στο εξατομικεύμενο πρόγραμμα εκπαίδευσής του; </a:t>
            </a:r>
          </a:p>
          <a:p>
            <a:pPr algn="just"/>
            <a:r>
              <a:rPr lang="el-GR" dirty="0" smtClean="0"/>
              <a:t>Στο πλαίσιο του Διαφοροποιημένου ΔΕΠΠΣ-ΑΠΣ για τυφλούς μαθητές και μαθητές με σοβαρά προβλήματα (βλ. </a:t>
            </a:r>
            <a:r>
              <a:rPr lang="el-GR" dirty="0" smtClean="0"/>
              <a:t>σελ. </a:t>
            </a:r>
            <a:r>
              <a:rPr lang="el-GR" dirty="0" smtClean="0"/>
              <a:t>23-26) όρασης αναφέρεται ότι «οι δεξιότητες της Κινητικότητας και του Προσανατολισμού και των Δ.Κ.Δ. εντάσσονται </a:t>
            </a:r>
            <a:r>
              <a:rPr lang="el-GR" dirty="0" smtClean="0"/>
              <a:t>στο πλαίσιο </a:t>
            </a:r>
            <a:r>
              <a:rPr lang="el-GR" dirty="0" smtClean="0"/>
              <a:t>της διαθεματικής προσέγγισης της γνώσης που σύμφωνα με το Δ.Ε.Π.Π.Σ. «</a:t>
            </a:r>
            <a:r>
              <a:rPr lang="el-GR" i="1" dirty="0" smtClean="0"/>
              <a:t>παρέχει στους μαθητές με αναπηρίες (Α.μ.ε.Α) τη δυνατότητα να συμμετέχουν στη διδασκαλία με τέτοιο τρόπο, ώστε να προσεγγίζουν το κάθε γνωστικό αντικείμενο από την πλευρά που εξυπηρετεί την κάλυψη των καθημερινών, πραγματικών αναγκών τους</a:t>
            </a:r>
            <a:r>
              <a:rPr lang="el-GR" dirty="0" smtClean="0"/>
              <a:t>» (Δ.Ε.Π.Π.Σ., σ. 12).»</a:t>
            </a:r>
            <a:r>
              <a:rPr lang="en-US" dirty="0" smtClean="0"/>
              <a:t> </a:t>
            </a:r>
            <a:endParaRPr lang="el-GR"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p:txBody>
          <a:bodyPr anchor="ctr"/>
          <a:lstStyle/>
          <a:p>
            <a:r>
              <a:rPr lang="el-GR" sz="2400" b="1" dirty="0"/>
              <a:t>Μερική Όραση</a:t>
            </a:r>
            <a:r>
              <a:rPr lang="el-GR" sz="2400" dirty="0"/>
              <a:t>: Όραση ισχυρότερη του επιπέδου πρόσληψης </a:t>
            </a:r>
            <a:r>
              <a:rPr lang="el-GR" sz="2400" dirty="0" smtClean="0"/>
              <a:t>φωτός</a:t>
            </a:r>
            <a:r>
              <a:rPr lang="en-US" sz="2400" dirty="0"/>
              <a:t>, </a:t>
            </a:r>
            <a:r>
              <a:rPr lang="en-US" sz="2400" dirty="0" smtClean="0"/>
              <a:t>(Warren</a:t>
            </a:r>
            <a:r>
              <a:rPr lang="en-US" sz="2400" dirty="0"/>
              <a:t>, 2011:20)</a:t>
            </a:r>
            <a:endParaRPr lang="el-GR" sz="2400" dirty="0"/>
          </a:p>
          <a:p>
            <a:pPr eaLnBrk="1" hangingPunct="1">
              <a:buFont typeface="Wingdings" pitchFamily="-111" charset="2"/>
              <a:buNone/>
            </a:pPr>
            <a:endParaRPr lang="el-GR" sz="2400" dirty="0"/>
          </a:p>
          <a:p>
            <a:r>
              <a:rPr lang="el-GR" sz="2400" b="1" dirty="0"/>
              <a:t>Χαμηλή Όραση</a:t>
            </a:r>
            <a:r>
              <a:rPr lang="el-GR" sz="2400" dirty="0"/>
              <a:t>: Η όραση των ατόμων που παρουσιάζουν απώλεια όρασης, αλλά δεν υπάγονται στην κατηγορία των σοβαρών προβλημάτων </a:t>
            </a:r>
            <a:r>
              <a:rPr lang="el-GR" sz="2400" dirty="0" smtClean="0"/>
              <a:t>όρασης</a:t>
            </a:r>
            <a:r>
              <a:rPr lang="en-US" sz="2400" dirty="0"/>
              <a:t>, </a:t>
            </a:r>
            <a:r>
              <a:rPr lang="en-US" sz="2400" dirty="0" smtClean="0"/>
              <a:t>(Warren</a:t>
            </a:r>
            <a:r>
              <a:rPr lang="en-US" sz="2400" dirty="0"/>
              <a:t>, 2011:20)</a:t>
            </a:r>
            <a:endParaRPr lang="el-GR" sz="2400" dirty="0"/>
          </a:p>
          <a:p>
            <a:pPr marL="0" indent="0" eaLnBrk="1" hangingPunct="1">
              <a:buNone/>
            </a:pPr>
            <a:endParaRPr lang="el-GR" sz="24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pPr lvl="0" algn="just">
              <a:buNone/>
            </a:pPr>
            <a:r>
              <a:rPr lang="el-GR" dirty="0" smtClean="0"/>
              <a:t>	Παρά το γεγονός ότι ο εμπλουτισμός του </a:t>
            </a:r>
            <a:r>
              <a:rPr lang="el-GR" dirty="0" smtClean="0"/>
              <a:t>Π.Σ. για τους τυφλούς μαθητές μπορεί να ενταχθεί στο πλαίσιο της </a:t>
            </a:r>
            <a:r>
              <a:rPr lang="el-GR" dirty="0" err="1" smtClean="0"/>
              <a:t>διαθεματικότητας</a:t>
            </a:r>
            <a:r>
              <a:rPr lang="el-GR" dirty="0" smtClean="0"/>
              <a:t>, μ</a:t>
            </a:r>
            <a:r>
              <a:rPr lang="el-GR" dirty="0" smtClean="0"/>
              <a:t>ια </a:t>
            </a:r>
            <a:r>
              <a:rPr lang="el-GR" dirty="0" smtClean="0"/>
              <a:t>σειρά ερωτήματα μπορεί να απασχολήσουν τους εκπαιδευτικούς:</a:t>
            </a:r>
          </a:p>
          <a:p>
            <a:pPr lvl="0"/>
            <a:r>
              <a:rPr lang="el-GR" dirty="0" smtClean="0"/>
              <a:t>Είναι οι Κ.Π. και οι Δ.Κ.Δ. εξειδικευμένη βοήθεια προς τους τυφλούς μαθητές για την παρακολούθηση του σχολικού προγράμματος;</a:t>
            </a:r>
          </a:p>
          <a:p>
            <a:r>
              <a:rPr lang="el-GR" dirty="0" smtClean="0"/>
              <a:t>Είναι εναλλακτικές οι δραστηριότητες στα πλαίσια των οποίων οι μαθητές εξασκούνται στις δεξιότητες των Κ.Π. και των Δ.Κ.Δ.;</a:t>
            </a:r>
            <a:endParaRPr lang="en-US" dirty="0" smtClean="0"/>
          </a:p>
          <a:p>
            <a:r>
              <a:rPr lang="el-GR" dirty="0" smtClean="0"/>
              <a:t>Δικαιολογείται η απόσυρση του τυφλού μαθητή από την τάξη για την παρακολούθηση δραστηριοτήτων που αφορούν τον Κ.Π. και τις Δ.Κ.Δ.;</a:t>
            </a:r>
            <a:endParaRPr lang="en-US" dirty="0" smtClean="0"/>
          </a:p>
          <a:p>
            <a:pPr lvl="0"/>
            <a:endParaRPr lang="en-US" dirty="0" smtClean="0"/>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pPr algn="ctr"/>
            <a:r>
              <a:rPr lang="el-GR" b="1" dirty="0" smtClean="0">
                <a:latin typeface="Calibri"/>
                <a:cs typeface="Calibri"/>
              </a:rPr>
              <a:t>Είναι οι Κ.Π. και οι Δ.Κ.Δ. εξειδικευμένη βοήθεια;</a:t>
            </a:r>
            <a:endParaRPr lang="en-US" b="1" dirty="0">
              <a:latin typeface="Calibri"/>
              <a:cs typeface="Calibri"/>
            </a:endParaRPr>
          </a:p>
        </p:txBody>
      </p:sp>
      <p:sp>
        <p:nvSpPr>
          <p:cNvPr id="3" name="Content Placeholder 2"/>
          <p:cNvSpPr>
            <a:spLocks noGrp="1"/>
          </p:cNvSpPr>
          <p:nvPr>
            <p:ph sz="quarter" idx="1"/>
          </p:nvPr>
        </p:nvSpPr>
        <p:spPr/>
        <p:txBody>
          <a:bodyPr>
            <a:normAutofit fontScale="85000" lnSpcReduction="20000"/>
          </a:bodyPr>
          <a:lstStyle/>
          <a:p>
            <a:pPr algn="just"/>
            <a:r>
              <a:rPr lang="el-GR" dirty="0" smtClean="0"/>
              <a:t>«</a:t>
            </a:r>
            <a:r>
              <a:rPr lang="el-GR" i="1" dirty="0" smtClean="0"/>
              <a:t>Το Ε.Ε.Π. διαμορφώνεται στη βάση:</a:t>
            </a:r>
            <a:endParaRPr lang="en-US" i="1" dirty="0" smtClean="0"/>
          </a:p>
          <a:p>
            <a:pPr algn="just">
              <a:buNone/>
            </a:pPr>
            <a:r>
              <a:rPr lang="el-GR" i="1" dirty="0" smtClean="0"/>
              <a:t>	α) των κοινών αναγκών, δηλαδή των αναγκών που είναι κοινές για όλους τους μαθητές,</a:t>
            </a:r>
            <a:endParaRPr lang="en-US" i="1" dirty="0" smtClean="0"/>
          </a:p>
          <a:p>
            <a:pPr algn="just">
              <a:buNone/>
            </a:pPr>
            <a:r>
              <a:rPr lang="el-GR" i="1" dirty="0" smtClean="0"/>
              <a:t>	β) των ατομικών αναγκών, δηλαδή των αναγκών του κάθε μαθητή προσδιορισμένου ως μοναδική και ξεχωριστή προσωπικότητα και</a:t>
            </a:r>
            <a:endParaRPr lang="en-US" i="1" dirty="0" smtClean="0"/>
          </a:p>
          <a:p>
            <a:pPr algn="just">
              <a:buNone/>
            </a:pPr>
            <a:r>
              <a:rPr lang="el-GR" i="1" dirty="0" smtClean="0"/>
              <a:t>	γ) των ειδικών αναγκών, δηλαδή αυτών που σχετίζονται με την αναπηρία του μαθητή.</a:t>
            </a:r>
            <a:endParaRPr lang="en-US" i="1" dirty="0" smtClean="0"/>
          </a:p>
          <a:p>
            <a:pPr algn="just"/>
            <a:r>
              <a:rPr lang="el-GR" i="1" dirty="0" smtClean="0"/>
              <a:t>Υπό την έννοια αυτή οι Κ.Π. και οι Δ.Κ.Δ. δεν αποτελούν εξειδικευμένη βοήθεια προς τους τυφλούς μαθητές, αλλά μέρος ενός συνόλου εκπαιδευτικών προτάσεων που αναπτύσσονται στα πλαίσια του Ε.Ε.Π. με στόχο την κάλυψη του συνόλου των αναγκών του κάθε μαθητή στην τάξη. Η διάκριση αυτή είναι σημαντική, προκειμένου να τονιστεί ο παιδαγωγικός χαρακτήρας του Ε.Ε.Π. και να αποφευχθεί ο προσδιορισμός του, ως θεραπευτικού προγράμματος για την τύφλωση και των Κ.Π., Δ.Κ.Δ. ως μερών αυτής της «θεραπείας».</a:t>
            </a:r>
            <a:r>
              <a:rPr lang="el-GR" dirty="0" smtClean="0"/>
              <a:t>» (Διαφοροποιημένο ΔΕΠΠΣ-ΑΠΣ, σ. 23-24)</a:t>
            </a:r>
            <a:endParaRPr lang="en-US" dirty="0" smtClean="0"/>
          </a:p>
          <a:p>
            <a:pPr algn="just">
              <a:buNone/>
            </a:pP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2500" b="1" dirty="0" smtClean="0">
                <a:latin typeface="Calibri"/>
                <a:cs typeface="Calibri"/>
              </a:rPr>
              <a:t>Η Κ.Π. και οι Δ.Κ.Δ. Αποτελούν δεξιότητες που μαθαίνονται στο πλαίσιο εναλλακτικών δραστηριοτήτων; </a:t>
            </a:r>
            <a:endParaRPr lang="en-US" sz="2500" b="1" dirty="0">
              <a:latin typeface="Calibri"/>
              <a:cs typeface="Calibri"/>
            </a:endParaRPr>
          </a:p>
        </p:txBody>
      </p:sp>
      <p:sp>
        <p:nvSpPr>
          <p:cNvPr id="3" name="Content Placeholder 2"/>
          <p:cNvSpPr>
            <a:spLocks noGrp="1"/>
          </p:cNvSpPr>
          <p:nvPr>
            <p:ph sz="quarter" idx="1"/>
          </p:nvPr>
        </p:nvSpPr>
        <p:spPr/>
        <p:txBody>
          <a:bodyPr>
            <a:normAutofit lnSpcReduction="10000"/>
          </a:bodyPr>
          <a:lstStyle/>
          <a:p>
            <a:r>
              <a:rPr lang="el-GR" dirty="0" smtClean="0"/>
              <a:t>«</a:t>
            </a:r>
            <a:r>
              <a:rPr lang="el-GR" i="1" dirty="0" smtClean="0"/>
              <a:t>Οι δραστηριότητες που αφορούν τις Κ.Π. και τις Δ.Κ.Δ. αποτελούν κεντρικό σημείο στο σχεδιασμό του Ε.Ε.Π. για τους μαθητές με τύφλωση, αλλά δεν προγραμματίζονται για να αντικαταστήσουν άλλες δραστηριότητες που προορίζονται για το σύνολο της τάξης</a:t>
            </a:r>
            <a:r>
              <a:rPr lang="el-GR" dirty="0" smtClean="0"/>
              <a:t>.» </a:t>
            </a:r>
          </a:p>
          <a:p>
            <a:pPr algn="just"/>
            <a:r>
              <a:rPr lang="el-GR" dirty="0" smtClean="0"/>
              <a:t>«</a:t>
            </a:r>
            <a:r>
              <a:rPr lang="el-GR" i="1" dirty="0" smtClean="0"/>
              <a:t>Οι δραστηριότητες που περιλαμβάνουν τις Κ.Π. και τις Δ.Κ.Δ. μπορούν να ενταχθούν, με κατάλληλη διαφοροποίηση, σε δραστηριότητες και για τους βλέποντες μαθητές</a:t>
            </a:r>
            <a:r>
              <a:rPr lang="el-GR" dirty="0" smtClean="0"/>
              <a:t>», όπως π.χ. η κίνηση στο μετρό, το ανέβασμα και το κατέβασμα της σκάλας, η ανάγνωση του χάρτη (βλ. π.χ. Αγωγής Υγείας, Κοινωνική και Πολιτική Αγωγή), (βλ. σχ. Διαφοροποιημένο ΔΕΠΠΣ-ΑΠΣ, σ. 24)</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l-GR" b="1" dirty="0" smtClean="0">
                <a:latin typeface="Calibri"/>
                <a:cs typeface="Calibri"/>
              </a:rPr>
              <a:t>Το ζήτημα της απόσυρσης του μαθητή</a:t>
            </a:r>
            <a:endParaRPr lang="en-US" b="1" dirty="0">
              <a:latin typeface="Calibri"/>
              <a:cs typeface="Calibri"/>
            </a:endParaRPr>
          </a:p>
        </p:txBody>
      </p:sp>
      <p:sp>
        <p:nvSpPr>
          <p:cNvPr id="3" name="Content Placeholder 2"/>
          <p:cNvSpPr>
            <a:spLocks noGrp="1"/>
          </p:cNvSpPr>
          <p:nvPr>
            <p:ph sz="quarter" idx="1"/>
          </p:nvPr>
        </p:nvSpPr>
        <p:spPr/>
        <p:txBody>
          <a:bodyPr>
            <a:normAutofit fontScale="92500" lnSpcReduction="20000"/>
          </a:bodyPr>
          <a:lstStyle/>
          <a:p>
            <a:pPr marL="0" indent="0">
              <a:buNone/>
            </a:pPr>
            <a:r>
              <a:rPr lang="el-GR" dirty="0" smtClean="0"/>
              <a:t>Σύμφωνα με το Διαφοροποιημένο ΔΕΠΠΣ-ΑΠΣ (σ. 25-26):</a:t>
            </a:r>
          </a:p>
          <a:p>
            <a:r>
              <a:rPr lang="el-GR" dirty="0" smtClean="0"/>
              <a:t>Μια τέτοια πρακτική αντιτίθεται γενικά στο πνεύμα μιας ενταξιακής προσέγγισης.</a:t>
            </a:r>
          </a:p>
          <a:p>
            <a:pPr algn="just"/>
            <a:r>
              <a:rPr lang="el-GR" dirty="0" smtClean="0"/>
              <a:t>«</a:t>
            </a:r>
            <a:r>
              <a:rPr lang="el-GR" i="1" dirty="0" smtClean="0"/>
              <a:t>Το Ε.Ε.Π. αφορά ατομικά τον κάθε μαθητή, ωστόσο δεν υπαγορεύει αυτόματα την παροχή ενίσχυσης σε εξατομικευμένες συνεδρίες για τις περιπτώσεις των μαθητών που αντιμετωπίζουν δυσκολίες στη μάθησή τους</a:t>
            </a:r>
            <a:r>
              <a:rPr lang="el-GR" dirty="0" smtClean="0"/>
              <a:t>» (οπ.π. σ. 24).</a:t>
            </a:r>
          </a:p>
          <a:p>
            <a:pPr algn="just"/>
            <a:r>
              <a:rPr lang="el-GR" dirty="0" smtClean="0"/>
              <a:t>Ενισχύει την αποσπασματικότητα και την ασυνέχεια των μαθησιακών εμπειριών του μαθητή.</a:t>
            </a:r>
          </a:p>
          <a:p>
            <a:pPr algn="just"/>
            <a:r>
              <a:rPr lang="el-GR" dirty="0" smtClean="0"/>
              <a:t>Η εξατομικευμένη διδασκαλία θα πρέπει να συνδυάζεται με την προώθηση μιας ενταξιακής παιδαγωγικής, στο πλαίσιο της οποίας η ανάγκη ανταπόκρισης στα ατομικά χαρακτηριστικά της μάθησης των μαθητών αξιοποιείται για τον εμπλουτισμό της συλλογικής μαθησιακής εμπειρίας.</a:t>
            </a:r>
          </a:p>
          <a:p>
            <a:pPr algn="just"/>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nchor="ctr">
            <a:normAutofit fontScale="90000"/>
          </a:bodyPr>
          <a:lstStyle/>
          <a:p>
            <a:pPr algn="ctr"/>
            <a:r>
              <a:rPr lang="el-GR" b="1" dirty="0" smtClean="0">
                <a:latin typeface="+mn-lt"/>
              </a:rPr>
              <a:t>ΣΧΕΔΙΑΣΜΟΣ ΔΙΑΦΟΡΟΠΟΙΗΜΕΝΗΣ ΔΙΔΑΣΚΑΛΙΑΣ</a:t>
            </a:r>
            <a:endParaRPr lang="el-GR" b="1" dirty="0">
              <a:latin typeface="+mn-lt"/>
            </a:endParaRPr>
          </a:p>
        </p:txBody>
      </p:sp>
      <p:sp>
        <p:nvSpPr>
          <p:cNvPr id="5" name="4 - Θέση περιεχομένου"/>
          <p:cNvSpPr>
            <a:spLocks noGrp="1"/>
          </p:cNvSpPr>
          <p:nvPr>
            <p:ph sz="quarter" idx="1"/>
          </p:nvPr>
        </p:nvSpPr>
        <p:spPr/>
        <p:txBody>
          <a:bodyPr>
            <a:normAutofit fontScale="92500" lnSpcReduction="20000"/>
          </a:bodyPr>
          <a:lstStyle/>
          <a:p>
            <a:r>
              <a:rPr lang="el-GR" dirty="0" smtClean="0"/>
              <a:t>Η ΦΑΣΗ ΤΟΥ ΣΧΕΔΙΑΣΜΟΥ ΤΗΣ ΔΙΑΦΟΡΟΠΟΙΗΜΕΝΗΣ ΔΙΔΑΣΚΑΛΙΑΣ:</a:t>
            </a:r>
          </a:p>
          <a:p>
            <a:pPr>
              <a:buNone/>
            </a:pPr>
            <a:r>
              <a:rPr lang="el-GR" dirty="0" smtClean="0"/>
              <a:t>	Δυναμική αξιολόγηση μαθητή	</a:t>
            </a:r>
          </a:p>
          <a:p>
            <a:pPr>
              <a:buNone/>
            </a:pPr>
            <a:r>
              <a:rPr lang="el-GR" dirty="0" smtClean="0"/>
              <a:t>	Αξιολόγηση του φυσικού περιβάλλοντος και της υλικοτεχνικής υποδομής. </a:t>
            </a:r>
          </a:p>
          <a:p>
            <a:pPr>
              <a:buNone/>
            </a:pPr>
            <a:r>
              <a:rPr lang="el-GR" dirty="0" smtClean="0"/>
              <a:t>	Μελέτη του προγράμματος σπουδών, διδακτικών εγχειριδίων και διαθέσιμου εκπαιδευτικού υλικού.</a:t>
            </a:r>
          </a:p>
          <a:p>
            <a:pPr>
              <a:buNone/>
            </a:pPr>
            <a:r>
              <a:rPr lang="el-GR" dirty="0" smtClean="0"/>
              <a:t>	Διαφοροποίηση περιεχομένου</a:t>
            </a:r>
          </a:p>
          <a:p>
            <a:pPr>
              <a:buNone/>
            </a:pPr>
            <a:r>
              <a:rPr lang="el-GR" dirty="0" smtClean="0"/>
              <a:t>	Διαφοροποίηση διαδικασίας</a:t>
            </a:r>
          </a:p>
          <a:p>
            <a:pPr>
              <a:buNone/>
            </a:pPr>
            <a:r>
              <a:rPr lang="el-GR" dirty="0" smtClean="0"/>
              <a:t>	Διαφοροποίηση των μέσων και της διαδικασίας της αξιολόγησης</a:t>
            </a:r>
          </a:p>
          <a:p>
            <a:pPr>
              <a:buNone/>
            </a:pPr>
            <a:endParaRPr lang="el-GR" dirty="0" smtClean="0"/>
          </a:p>
          <a:p>
            <a:pPr>
              <a:buNone/>
            </a:pPr>
            <a:r>
              <a:rPr lang="el-GR" dirty="0" smtClean="0"/>
              <a:t>	</a:t>
            </a:r>
          </a:p>
          <a:p>
            <a:pPr>
              <a:buNone/>
            </a:pPr>
            <a:endParaRPr lang="el-GR"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nchor="ctr"/>
          <a:lstStyle/>
          <a:p>
            <a:pPr algn="ctr"/>
            <a:r>
              <a:rPr lang="el-GR" b="1" dirty="0" smtClean="0">
                <a:latin typeface="Calibri"/>
                <a:cs typeface="Calibri"/>
              </a:rPr>
              <a:t>ΜΕΛΕΤΗ ΠΡΟΓΡΑΜΜΑΤΟΣ ΣΠΟΥΔΩΝ</a:t>
            </a:r>
            <a:endParaRPr lang="el-GR" b="1" dirty="0">
              <a:latin typeface="Calibri"/>
              <a:cs typeface="Calibri"/>
            </a:endParaRPr>
          </a:p>
        </p:txBody>
      </p:sp>
      <p:sp>
        <p:nvSpPr>
          <p:cNvPr id="5" name="4 - Θέση περιεχομένου"/>
          <p:cNvSpPr>
            <a:spLocks noGrp="1"/>
          </p:cNvSpPr>
          <p:nvPr>
            <p:ph sz="quarter" idx="1"/>
          </p:nvPr>
        </p:nvSpPr>
        <p:spPr/>
        <p:txBody>
          <a:bodyPr>
            <a:normAutofit lnSpcReduction="10000"/>
          </a:bodyPr>
          <a:lstStyle/>
          <a:p>
            <a:pPr algn="just"/>
            <a:endParaRPr lang="el-GR" dirty="0" smtClean="0"/>
          </a:p>
          <a:p>
            <a:pPr marL="0" indent="0" algn="just">
              <a:buNone/>
            </a:pPr>
            <a:r>
              <a:rPr lang="el-GR" dirty="0" smtClean="0"/>
              <a:t>Οι </a:t>
            </a:r>
            <a:r>
              <a:rPr lang="en-US" dirty="0" err="1" smtClean="0"/>
              <a:t>Mavrou</a:t>
            </a:r>
            <a:r>
              <a:rPr lang="en-US" dirty="0" smtClean="0"/>
              <a:t> &amp; </a:t>
            </a:r>
            <a:r>
              <a:rPr lang="en-US" dirty="0" err="1" smtClean="0"/>
              <a:t>Symeonidou</a:t>
            </a:r>
            <a:r>
              <a:rPr lang="en-US" dirty="0" smtClean="0"/>
              <a:t> (2013) </a:t>
            </a:r>
            <a:r>
              <a:rPr lang="el-GR" dirty="0" smtClean="0"/>
              <a:t>προτείνουν τις αρχές του Καθολικού Σχεδιασμού για τη Μάθηση (</a:t>
            </a:r>
            <a:r>
              <a:rPr lang="en-US" dirty="0" smtClean="0"/>
              <a:t>UDL)</a:t>
            </a:r>
            <a:r>
              <a:rPr lang="el-GR" dirty="0" smtClean="0"/>
              <a:t>, ως πλαίσιο κριτικής ανάγνωσης του Π.Σ.</a:t>
            </a:r>
          </a:p>
          <a:p>
            <a:pPr marL="0" indent="0" algn="just">
              <a:buNone/>
            </a:pPr>
            <a:r>
              <a:rPr lang="el-GR" dirty="0" smtClean="0"/>
              <a:t>1. Σε ποιο βαθμό και σε ποιο πλαίσιο λαμβάνονται υπόψη </a:t>
            </a:r>
            <a:r>
              <a:rPr lang="el-GR" dirty="0"/>
              <a:t>- </a:t>
            </a:r>
            <a:r>
              <a:rPr lang="el-GR" dirty="0" smtClean="0"/>
              <a:t> με τη μορφή άμεσων αναφορών και της εν γένει προσέγγισης της αναπηρίας - οι μαθητές με αναπηρία από το Π.Σ.; </a:t>
            </a:r>
          </a:p>
          <a:p>
            <a:pPr marL="0" indent="0" algn="just">
              <a:buNone/>
            </a:pPr>
            <a:r>
              <a:rPr lang="el-GR" dirty="0" smtClean="0"/>
              <a:t>2. Σε ποιο βαθμό το περιεχόμενο το Π.Σ. (στόχοι, προτεινόμενα υλικά και δραστηριότητες, διδακτικές μέθοδοι  και αξιολόγηση) αναγνωρίζει τις ατομικές διαφορές και ενσωματώνει τις αρχές του </a:t>
            </a:r>
            <a:r>
              <a:rPr lang="en-US" dirty="0" smtClean="0"/>
              <a:t>UDL</a:t>
            </a:r>
            <a:r>
              <a:rPr lang="el-GR" dirty="0" smtClean="0"/>
              <a:t>;</a:t>
            </a:r>
          </a:p>
          <a:p>
            <a:pPr algn="just"/>
            <a:endParaRPr lang="el-GR" dirty="0" smtClean="0"/>
          </a:p>
          <a:p>
            <a:pPr algn="just"/>
            <a:endParaRPr lang="el-GR"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latin typeface="Calibri"/>
                <a:cs typeface="Calibri"/>
              </a:rPr>
              <a:t>ΜΕΛΕΤΗ ΠΡΟΓΡΑΜΜΑΤΟΣ ΣΠΟΥΔΩΝ</a:t>
            </a:r>
            <a:endParaRPr lang="el-GR" dirty="0"/>
          </a:p>
        </p:txBody>
      </p:sp>
      <p:sp>
        <p:nvSpPr>
          <p:cNvPr id="3" name="2 - Θέση περιεχομένου"/>
          <p:cNvSpPr>
            <a:spLocks noGrp="1"/>
          </p:cNvSpPr>
          <p:nvPr>
            <p:ph sz="quarter" idx="1"/>
          </p:nvPr>
        </p:nvSpPr>
        <p:spPr/>
        <p:txBody>
          <a:bodyPr>
            <a:normAutofit fontScale="92500" lnSpcReduction="10000"/>
          </a:bodyPr>
          <a:lstStyle/>
          <a:p>
            <a:pPr marL="0" indent="0" algn="just">
              <a:buNone/>
            </a:pPr>
            <a:r>
              <a:rPr lang="el-GR" dirty="0" smtClean="0"/>
              <a:t>Σε ποιο βαθμό οι στόχοι, οι διδακτικές μέθοδοι, οι προτεινόμενες δραστηριότητες και υλικά ενσωματώνουν τις τρεις βασικές αρχές του </a:t>
            </a:r>
            <a:r>
              <a:rPr lang="en-US" dirty="0" smtClean="0"/>
              <a:t>UDL</a:t>
            </a:r>
            <a:r>
              <a:rPr lang="el-GR" dirty="0" smtClean="0"/>
              <a:t>, δηλαδή:</a:t>
            </a:r>
          </a:p>
          <a:p>
            <a:pPr algn="just"/>
            <a:r>
              <a:rPr lang="el-GR" dirty="0" smtClean="0"/>
              <a:t>Παρέχουν τη δυνατότητα για υιοθέτηση πολλαπλών μέσων αναπαράστασης  πέραν της οπτικής και ακουστικής αντιληπτικής οδού. Στην περίπτωση της φοίτησης ενός τυφλού μαθητή στην τάξη εστιάζουμε στη δυνατότητα παροχής </a:t>
            </a:r>
            <a:r>
              <a:rPr lang="el-GR" dirty="0" err="1" smtClean="0"/>
              <a:t>πολυαισθητηριακών</a:t>
            </a:r>
            <a:r>
              <a:rPr lang="el-GR" dirty="0" smtClean="0"/>
              <a:t> εμπειριών.</a:t>
            </a:r>
          </a:p>
          <a:p>
            <a:pPr algn="just"/>
            <a:r>
              <a:rPr lang="el-GR" dirty="0" smtClean="0"/>
              <a:t>Υιοθετούν μορφές επικοινωνίας μέσω αποσαφήνισης της δομής, του κειμένου, πολυμέσων και συνδέσεων που ευνοούν την γενίκευση βασικών εννοιών. Στην περίπτωση της τύφλωσης εξετάζουμε κατά πόσο οι προτεινόμενες δραστηριότητες και μέσα προσφέρονται με τη δέουσα δομή και έμφαση στην κατάκτηση βασικών εννοιών.</a:t>
            </a:r>
          </a:p>
          <a:p>
            <a:pPr algn="just"/>
            <a:endParaRPr lang="el-GR" dirty="0" smtClean="0"/>
          </a:p>
          <a:p>
            <a:pPr algn="just"/>
            <a:endParaRPr lang="el-GR" dirty="0" smtClean="0"/>
          </a:p>
          <a:p>
            <a:pPr algn="just"/>
            <a:endParaRPr lang="el-GR" dirty="0" smtClean="0"/>
          </a:p>
          <a:p>
            <a:pPr algn="just">
              <a:buNone/>
            </a:pPr>
            <a:endParaRPr lang="el-G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sz="quarter" idx="1"/>
          </p:nvPr>
        </p:nvSpPr>
        <p:spPr/>
        <p:txBody>
          <a:bodyPr/>
          <a:lstStyle/>
          <a:p>
            <a:pPr algn="just"/>
            <a:r>
              <a:rPr lang="el-GR" dirty="0" smtClean="0"/>
              <a:t>Παρέχουν τη δυνατότητα για πολλαπλά μέσα δράσης και έκφρασης, μέσα από μια πολλαπλότητα μεθόδων και μέσων έκφρασης, επικοινωνίας, διαχείρισης της πληροφορίας και της γνώσης.</a:t>
            </a:r>
          </a:p>
          <a:p>
            <a:pPr algn="just"/>
            <a:r>
              <a:rPr lang="el-GR" dirty="0" smtClean="0"/>
              <a:t>Παρέχουν τη δυνατότητα για υιοθέτηση πολλαπλών μέσων εμπλοκής των μαθητών, όπως ενίσχυση του ενδιαφέροντος, παροχή ασφάλειας στο μαθησιακό περιβάλλον, ενίσχυση της προσπάθειας, της συνεργασίας κ.α.</a:t>
            </a:r>
            <a:endParaRPr lang="el-GR" dirty="0"/>
          </a:p>
        </p:txBody>
      </p:sp>
    </p:spTree>
    <p:extLst>
      <p:ext uri="{BB962C8B-B14F-4D97-AF65-F5344CB8AC3E}">
        <p14:creationId xmlns:p14="http://schemas.microsoft.com/office/powerpoint/2010/main" val="197369026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l-GR" b="1" dirty="0" smtClean="0">
                <a:solidFill>
                  <a:schemeClr val="tx1"/>
                </a:solidFill>
                <a:latin typeface="+mn-lt"/>
                <a:ea typeface="+mn-ea"/>
                <a:cs typeface="+mn-cs"/>
              </a:rPr>
              <a:t>ΔΙΑΦΟΡΟΠΟΙΗΣΗ ΠΕΡΙΕΧΟΜΕΝΟΥ</a:t>
            </a:r>
            <a:endParaRPr lang="en-US" b="1" dirty="0">
              <a:solidFill>
                <a:schemeClr val="tx1"/>
              </a:solidFill>
              <a:latin typeface="+mn-lt"/>
              <a:ea typeface="+mn-ea"/>
              <a:cs typeface="+mn-cs"/>
            </a:endParaRPr>
          </a:p>
        </p:txBody>
      </p:sp>
      <p:sp>
        <p:nvSpPr>
          <p:cNvPr id="3" name="Content Placeholder 2"/>
          <p:cNvSpPr>
            <a:spLocks noGrp="1"/>
          </p:cNvSpPr>
          <p:nvPr>
            <p:ph idx="1"/>
          </p:nvPr>
        </p:nvSpPr>
        <p:spPr>
          <a:xfrm>
            <a:off x="457200" y="1066800"/>
            <a:ext cx="8229600" cy="5059363"/>
          </a:xfrm>
        </p:spPr>
        <p:txBody>
          <a:bodyPr>
            <a:normAutofit fontScale="62500" lnSpcReduction="20000"/>
          </a:bodyPr>
          <a:lstStyle/>
          <a:p>
            <a:pPr>
              <a:lnSpc>
                <a:spcPct val="110000"/>
              </a:lnSpc>
            </a:pPr>
            <a:r>
              <a:rPr lang="el-GR" sz="3714" b="1" dirty="0" smtClean="0"/>
              <a:t>Περιεχόμενο:</a:t>
            </a:r>
            <a:r>
              <a:rPr lang="el-GR" sz="3714" dirty="0" smtClean="0"/>
              <a:t> η θεματική ενότητα, το αντικείμενο της δραστηριότητας/ εργασίας, το νόημα και η διαπραγμάτευσή του, οι τρόποι αναπαράστασης του περιεχομένου (μορφή). </a:t>
            </a:r>
          </a:p>
          <a:p>
            <a:pPr>
              <a:lnSpc>
                <a:spcPct val="110000"/>
              </a:lnSpc>
            </a:pPr>
            <a:r>
              <a:rPr lang="el-GR" sz="3714" dirty="0" smtClean="0"/>
              <a:t>Διαφοροποίηση περιεχομένου</a:t>
            </a:r>
            <a:r>
              <a:rPr lang="en-US" sz="3714" dirty="0" smtClean="0"/>
              <a:t> </a:t>
            </a:r>
            <a:r>
              <a:rPr lang="el-GR" sz="3714" dirty="0" smtClean="0"/>
              <a:t>γενικά:</a:t>
            </a:r>
          </a:p>
          <a:p>
            <a:pPr>
              <a:lnSpc>
                <a:spcPct val="110000"/>
              </a:lnSpc>
            </a:pPr>
            <a:r>
              <a:rPr lang="el-GR" sz="3714" dirty="0" smtClean="0"/>
              <a:t>Πολλαπλοί τρόποι αναπαράστασης</a:t>
            </a:r>
            <a:r>
              <a:rPr lang="en-US" sz="3714" dirty="0" smtClean="0"/>
              <a:t> </a:t>
            </a:r>
            <a:r>
              <a:rPr lang="el-GR" sz="3714" dirty="0" smtClean="0"/>
              <a:t>(πολυγραμματισμοί).</a:t>
            </a:r>
          </a:p>
          <a:p>
            <a:pPr>
              <a:lnSpc>
                <a:spcPct val="110000"/>
              </a:lnSpc>
            </a:pPr>
            <a:r>
              <a:rPr lang="el-GR" sz="3714" dirty="0" smtClean="0"/>
              <a:t>Διαπραγμάτευση νοήματος στο πλαίσιο της διδασκαλίας (κριτικός γραμματισμός).</a:t>
            </a:r>
            <a:endParaRPr lang="en-US" sz="3714" dirty="0" smtClean="0"/>
          </a:p>
          <a:p>
            <a:pPr>
              <a:lnSpc>
                <a:spcPct val="110000"/>
              </a:lnSpc>
            </a:pPr>
            <a:endParaRPr lang="el-GR" sz="3714" dirty="0" smtClean="0"/>
          </a:p>
          <a:p>
            <a:pPr>
              <a:lnSpc>
                <a:spcPct val="110000"/>
              </a:lnSpc>
            </a:pPr>
            <a:r>
              <a:rPr lang="el-GR" sz="3714" dirty="0" smtClean="0"/>
              <a:t>Ένταξη </a:t>
            </a:r>
            <a:r>
              <a:rPr lang="en-US" sz="3714" dirty="0" smtClean="0"/>
              <a:t>Disability Arts</a:t>
            </a:r>
            <a:r>
              <a:rPr lang="el-GR" sz="3714" dirty="0" smtClean="0"/>
              <a:t> στο περιεχόμενο της διδασκαλίας (βλ. </a:t>
            </a:r>
            <a:r>
              <a:rPr lang="el-GR" sz="3714" dirty="0" smtClean="0">
                <a:hlinkClick r:id="rId2"/>
              </a:rPr>
              <a:t>http://www.ucy.ac.cy/psifides-gnosis/el/</a:t>
            </a:r>
            <a:r>
              <a:rPr lang="el-GR" sz="3714" dirty="0" smtClean="0"/>
              <a:t> - ιστοσελίδα με ψηφιακά </a:t>
            </a:r>
            <a:r>
              <a:rPr lang="en-US" sz="3714" dirty="0" smtClean="0"/>
              <a:t>portfolio</a:t>
            </a:r>
            <a:r>
              <a:rPr lang="el-GR" sz="3714" dirty="0" smtClean="0"/>
              <a:t> ατόμων με αναπηρίες και χρόνιες παθήσεις</a:t>
            </a:r>
            <a:r>
              <a:rPr lang="en-US" sz="4000" dirty="0" smtClean="0">
                <a:solidFill>
                  <a:srgbClr val="1F497D"/>
                </a:solidFill>
              </a:rPr>
              <a:t>).</a:t>
            </a:r>
            <a:endParaRPr lang="el-GR" sz="3636" dirty="0" smtClean="0">
              <a:solidFill>
                <a:srgbClr val="1F497D"/>
              </a:solidFill>
            </a:endParaRPr>
          </a:p>
          <a:p>
            <a:pPr>
              <a:buNone/>
            </a:pPr>
            <a:endParaRPr lang="el-GR" sz="3636" dirty="0" smtClean="0">
              <a:solidFill>
                <a:srgbClr val="1F497D"/>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pPr algn="ctr"/>
            <a:r>
              <a:rPr lang="el-GR" b="1" dirty="0" smtClean="0">
                <a:solidFill>
                  <a:srgbClr val="1F497D"/>
                </a:solidFill>
                <a:latin typeface="+mn-lt"/>
                <a:ea typeface="+mn-ea"/>
                <a:cs typeface="+mn-cs"/>
              </a:rPr>
              <a:t>ΔΙΑΦΟΡΟΠΟΙΗΣΗ ΠΕΡΙΕΧΟΜΕΝΟΥ</a:t>
            </a:r>
            <a:endParaRPr lang="en-US" b="1" dirty="0">
              <a:solidFill>
                <a:srgbClr val="1F497D"/>
              </a:solidFill>
              <a:latin typeface="+mn-lt"/>
              <a:ea typeface="+mn-ea"/>
              <a:cs typeface="+mn-cs"/>
            </a:endParaRPr>
          </a:p>
        </p:txBody>
      </p:sp>
      <p:sp>
        <p:nvSpPr>
          <p:cNvPr id="3" name="Content Placeholder 2"/>
          <p:cNvSpPr>
            <a:spLocks noGrp="1"/>
          </p:cNvSpPr>
          <p:nvPr>
            <p:ph idx="1"/>
          </p:nvPr>
        </p:nvSpPr>
        <p:spPr/>
        <p:txBody>
          <a:bodyPr>
            <a:normAutofit fontScale="92500"/>
          </a:bodyPr>
          <a:lstStyle/>
          <a:p>
            <a:pPr algn="just"/>
            <a:r>
              <a:rPr lang="el-GR" sz="2706" dirty="0" smtClean="0"/>
              <a:t>Εναλλακτικές μορφές ανάγνωσης και γραφής (π.χ. </a:t>
            </a:r>
            <a:r>
              <a:rPr lang="en-US" sz="2706" dirty="0" smtClean="0"/>
              <a:t>Braille</a:t>
            </a:r>
            <a:r>
              <a:rPr lang="el-GR" sz="2706" dirty="0" smtClean="0"/>
              <a:t>).</a:t>
            </a:r>
            <a:endParaRPr lang="en-US" sz="2706" dirty="0" smtClean="0"/>
          </a:p>
          <a:p>
            <a:pPr algn="just"/>
            <a:r>
              <a:rPr lang="el-GR" sz="2706" dirty="0" smtClean="0"/>
              <a:t>Εμπλουτισμένη περιγραφή (εξωλεκτικό πλαίσιο αναφοράς).</a:t>
            </a:r>
            <a:endParaRPr lang="en-US" sz="2706" dirty="0" smtClean="0"/>
          </a:p>
          <a:p>
            <a:pPr algn="just"/>
            <a:r>
              <a:rPr lang="el-GR" sz="2706" dirty="0" smtClean="0"/>
              <a:t>Απτικοποίηση και προσαρμογή υλικού. </a:t>
            </a:r>
            <a:endParaRPr lang="en-US" sz="2706" dirty="0" smtClean="0"/>
          </a:p>
          <a:p>
            <a:pPr algn="just"/>
            <a:r>
              <a:rPr lang="el-GR" sz="2706" dirty="0" smtClean="0"/>
              <a:t>Αξιοποίηση Τ.Π.Ε.</a:t>
            </a:r>
            <a:endParaRPr lang="en-US" sz="2706" dirty="0" smtClean="0"/>
          </a:p>
          <a:p>
            <a:pPr algn="just"/>
            <a:r>
              <a:rPr lang="el-GR" sz="2706" dirty="0" smtClean="0"/>
              <a:t>Έμφαση στην ανάπτυξη εννοιών.</a:t>
            </a:r>
          </a:p>
          <a:p>
            <a:pPr algn="just">
              <a:buNone/>
            </a:pPr>
            <a:r>
              <a:rPr lang="el-GR" sz="2706" dirty="0" smtClean="0"/>
              <a:t>	</a:t>
            </a:r>
          </a:p>
          <a:p>
            <a:pPr algn="just">
              <a:buNone/>
            </a:pPr>
            <a:r>
              <a:rPr lang="el-GR" sz="2706" dirty="0" smtClean="0"/>
              <a:t>	Σε μια ενταξιακή προοπτική, η υιοθέτηση ορισμένων από τις παραπάνω προσαρμογές μπορεί να εμπλουτίσει και να υποστηρίξει τη μαθησιακή εμπειρία όλων ανεξαιρέτως των μαθητών.</a:t>
            </a:r>
          </a:p>
          <a:p>
            <a:pPr algn="just">
              <a:buNone/>
            </a:pPr>
            <a:r>
              <a:rPr lang="el-GR" sz="3200" dirty="0" smtClean="0">
                <a:solidFill>
                  <a:srgbClr val="1F497D"/>
                </a:solidFill>
              </a:rPr>
              <a:t>	</a:t>
            </a:r>
          </a:p>
          <a:p>
            <a:pPr algn="just"/>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611188" y="1557338"/>
            <a:ext cx="7772400" cy="4530725"/>
          </a:xfrm>
        </p:spPr>
        <p:txBody>
          <a:bodyPr>
            <a:normAutofit lnSpcReduction="10000"/>
          </a:bodyPr>
          <a:lstStyle/>
          <a:p>
            <a:pPr algn="just" eaLnBrk="1" hangingPunct="1"/>
            <a:r>
              <a:rPr lang="el-GR" sz="2400" b="1" dirty="0" smtClean="0"/>
              <a:t>Υπολειπόμενη </a:t>
            </a:r>
            <a:r>
              <a:rPr lang="el-GR" sz="2400" b="1" dirty="0"/>
              <a:t>Όραση</a:t>
            </a:r>
            <a:r>
              <a:rPr lang="el-GR" sz="2400" dirty="0"/>
              <a:t>: Αναφέρεται στο βαθμό όρασης που διαθέτει το παιδί. </a:t>
            </a:r>
          </a:p>
          <a:p>
            <a:pPr eaLnBrk="1" hangingPunct="1">
              <a:buFont typeface="Wingdings" pitchFamily="-111" charset="2"/>
              <a:buNone/>
            </a:pPr>
            <a:endParaRPr lang="el-GR" sz="2400" dirty="0"/>
          </a:p>
          <a:p>
            <a:pPr algn="just" eaLnBrk="1" hangingPunct="1"/>
            <a:r>
              <a:rPr lang="el-GR" sz="2400" b="1" dirty="0"/>
              <a:t>Λειτουργική Όραση</a:t>
            </a:r>
            <a:r>
              <a:rPr lang="el-GR" sz="2400" dirty="0"/>
              <a:t>: </a:t>
            </a:r>
            <a:r>
              <a:rPr lang="el-GR" sz="2400" dirty="0" smtClean="0"/>
              <a:t>Ο </a:t>
            </a:r>
            <a:r>
              <a:rPr lang="el-GR" sz="2400" dirty="0"/>
              <a:t>όρος αναφέρεται στη χρήση της </a:t>
            </a:r>
            <a:r>
              <a:rPr lang="el-GR" sz="2400" dirty="0" smtClean="0"/>
              <a:t>υπολει</a:t>
            </a:r>
            <a:r>
              <a:rPr lang="el-GR" sz="2400" dirty="0" smtClean="0"/>
              <a:t>πόμενης</a:t>
            </a:r>
            <a:r>
              <a:rPr lang="el-GR" sz="2400" dirty="0" smtClean="0"/>
              <a:t> </a:t>
            </a:r>
            <a:r>
              <a:rPr lang="el-GR" sz="2400" dirty="0"/>
              <a:t>όρασης από το παιδί. Η αξιολόγηση της λειτουργικής όρασης είναι πολύ σημαντική για την εκπαίδευση. </a:t>
            </a:r>
          </a:p>
          <a:p>
            <a:pPr eaLnBrk="1" hangingPunct="1">
              <a:buFont typeface="Wingdings" pitchFamily="-111" charset="2"/>
              <a:buNone/>
            </a:pPr>
            <a:endParaRPr lang="el-GR" sz="2400" dirty="0"/>
          </a:p>
          <a:p>
            <a:pPr algn="just" eaLnBrk="1" hangingPunct="1"/>
            <a:r>
              <a:rPr lang="el-GR" sz="2400" b="1" dirty="0"/>
              <a:t>Πρώιμη Οπτική Εμπειρία</a:t>
            </a:r>
            <a:r>
              <a:rPr lang="el-GR" sz="2400" dirty="0"/>
              <a:t>: </a:t>
            </a:r>
            <a:r>
              <a:rPr lang="el-GR" sz="2400" dirty="0" smtClean="0"/>
              <a:t>Είναι </a:t>
            </a:r>
            <a:r>
              <a:rPr lang="el-GR" sz="2400" dirty="0"/>
              <a:t>όρος που αναφέρεται σε άτομα που δεν είναι εκ γενετής τυφλά και επομένως είχαν την ευκαιρία της οπτικής εμπειρίας για κάποιο χρονικό διάστημα. </a:t>
            </a:r>
          </a:p>
          <a:p>
            <a:pPr eaLnBrk="1" hangingPunct="1"/>
            <a:endParaRPr lang="el-GR" sz="24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l-GR" b="1" dirty="0" smtClean="0">
                <a:solidFill>
                  <a:schemeClr val="tx1"/>
                </a:solidFill>
                <a:latin typeface="+mn-lt"/>
                <a:ea typeface="+mn-ea"/>
                <a:cs typeface="+mn-cs"/>
              </a:rPr>
              <a:t>ΔΙΑΦΟΡΟΠΟΙΗΣΗ ΤΗΣ ΔΙΑΔΙΚΑΣΙΑΣ</a:t>
            </a:r>
            <a:endParaRPr lang="en-US" b="1" dirty="0">
              <a:solidFill>
                <a:schemeClr val="tx1"/>
              </a:solidFill>
              <a:latin typeface="+mn-lt"/>
              <a:ea typeface="+mn-ea"/>
              <a:cs typeface="+mn-cs"/>
            </a:endParaRPr>
          </a:p>
        </p:txBody>
      </p:sp>
      <p:sp>
        <p:nvSpPr>
          <p:cNvPr id="3" name="Content Placeholder 2"/>
          <p:cNvSpPr>
            <a:spLocks noGrp="1"/>
          </p:cNvSpPr>
          <p:nvPr>
            <p:ph idx="1"/>
          </p:nvPr>
        </p:nvSpPr>
        <p:spPr/>
        <p:txBody>
          <a:bodyPr>
            <a:normAutofit/>
          </a:bodyPr>
          <a:lstStyle/>
          <a:p>
            <a:pPr algn="just">
              <a:buNone/>
            </a:pPr>
            <a:r>
              <a:rPr lang="el-GR" sz="2500" dirty="0" smtClean="0"/>
              <a:t>Διαδικασία Μάθησης: </a:t>
            </a:r>
          </a:p>
          <a:p>
            <a:pPr algn="just"/>
            <a:r>
              <a:rPr lang="el-GR" sz="2500" dirty="0" smtClean="0"/>
              <a:t>Διδακτικές στρατηγικές. </a:t>
            </a:r>
          </a:p>
          <a:p>
            <a:pPr algn="just"/>
            <a:r>
              <a:rPr lang="el-GR" sz="2500" dirty="0" smtClean="0"/>
              <a:t>Οργάνωση του τρόπου εργασίας των μαθητών (π.χ. Ομαδοσυνεργατική διδασκαλία)</a:t>
            </a:r>
          </a:p>
          <a:p>
            <a:pPr algn="just"/>
            <a:endParaRPr lang="el-GR" sz="2500" dirty="0" smtClean="0"/>
          </a:p>
          <a:p>
            <a:pPr algn="just"/>
            <a:r>
              <a:rPr lang="el-GR" sz="2500" dirty="0" smtClean="0"/>
              <a:t>Η διαφοροποίηση της διαδικασίας της μάθησης αποσκοπεί στη δημιουργία «ασφαλούς μαθησιακού περιβάλλοντος» για όλους τους μαθητές, συμπεριλαμβανομένων και των μαθητών με τύφλωση. </a:t>
            </a:r>
            <a:endParaRPr lang="en-US" sz="25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pPr algn="ctr"/>
            <a:r>
              <a:rPr lang="el-GR" b="1" dirty="0" smtClean="0">
                <a:solidFill>
                  <a:schemeClr val="tx1"/>
                </a:solidFill>
                <a:latin typeface="+mn-lt"/>
                <a:ea typeface="+mn-ea"/>
                <a:cs typeface="+mn-cs"/>
              </a:rPr>
              <a:t>ΔΙΑΦΟΡΟΠΟΙΗΣΗ ΤΗΣ ΔΙΑΔΙΚΑΣΙΑΣ</a:t>
            </a:r>
            <a:endParaRPr lang="en-US" b="1" dirty="0">
              <a:solidFill>
                <a:schemeClr val="tx1"/>
              </a:solidFill>
              <a:latin typeface="+mn-lt"/>
              <a:ea typeface="+mn-ea"/>
              <a:cs typeface="+mn-cs"/>
            </a:endParaRPr>
          </a:p>
        </p:txBody>
      </p:sp>
      <p:sp>
        <p:nvSpPr>
          <p:cNvPr id="3" name="Content Placeholder 2"/>
          <p:cNvSpPr>
            <a:spLocks noGrp="1"/>
          </p:cNvSpPr>
          <p:nvPr>
            <p:ph idx="1"/>
          </p:nvPr>
        </p:nvSpPr>
        <p:spPr/>
        <p:txBody>
          <a:bodyPr>
            <a:noAutofit/>
          </a:bodyPr>
          <a:lstStyle/>
          <a:p>
            <a:pPr algn="just"/>
            <a:r>
              <a:rPr lang="el-GR" sz="2000" dirty="0" smtClean="0"/>
              <a:t>Προσαρμογή του περιβάλλοντος της τάξης και του σχολείου, ώστε να διευκολύνεται η κινητικότητα και ο προσανατολισμός των τυφλών μαθητών.</a:t>
            </a:r>
          </a:p>
          <a:p>
            <a:pPr algn="just"/>
            <a:r>
              <a:rPr lang="el-GR" sz="2000" dirty="0" smtClean="0"/>
              <a:t>Προσαρμογή υλικών και μέσων διδασκαλίας ώστε να είναι προσβάσιμα και από τους μαθητές με σοβαρά προβλήματα όρασης.</a:t>
            </a:r>
          </a:p>
          <a:p>
            <a:pPr algn="just"/>
            <a:r>
              <a:rPr lang="el-GR" sz="2000" dirty="0" smtClean="0"/>
              <a:t>Σωστή διαχείριση του χρόνου διδασκαλίας.</a:t>
            </a:r>
          </a:p>
          <a:p>
            <a:pPr algn="just"/>
            <a:r>
              <a:rPr lang="el-GR" sz="2000" dirty="0" smtClean="0"/>
              <a:t>Ενίσχυση της ενταξιακής δυναμικής της τάξης – πρόωθηση της αλληλεγγύης και αλληλοβοήθειας μεταξύ των εμπλεκομένων στη διαδικασία της μάθησης.</a:t>
            </a:r>
          </a:p>
          <a:p>
            <a:pPr algn="just"/>
            <a:r>
              <a:rPr lang="el-GR" sz="2000" dirty="0" smtClean="0"/>
              <a:t>Υιοθέτηση διαλογικών μορφών διδασκαλίας και υποστήριξη των μαθητών για ισότιμη συμμετοχή.</a:t>
            </a:r>
          </a:p>
          <a:p>
            <a:pPr algn="just"/>
            <a:r>
              <a:rPr lang="el-GR" sz="2000" dirty="0" smtClean="0"/>
              <a:t>Οργάνωση του τρόπου εργασίας μέσω της συνεργασίας.</a:t>
            </a:r>
          </a:p>
          <a:p>
            <a:pPr algn="just"/>
            <a:r>
              <a:rPr lang="el-GR" sz="2000" dirty="0" smtClean="0"/>
              <a:t>Δημιουργία συνεργατικών σχέσεων μεταξύ των εμπλεκόμενων στη μαθησιακή διαδικασία.</a:t>
            </a:r>
            <a:endParaRPr lang="en-US" sz="20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pPr algn="ctr">
              <a:spcBef>
                <a:spcPts val="600"/>
              </a:spcBef>
              <a:buClr>
                <a:schemeClr val="accent1"/>
              </a:buClr>
              <a:buSzPct val="76000"/>
            </a:pPr>
            <a:r>
              <a:rPr lang="el-GR" b="1" dirty="0" smtClean="0">
                <a:solidFill>
                  <a:schemeClr val="tx1"/>
                </a:solidFill>
                <a:latin typeface="+mn-lt"/>
                <a:ea typeface="+mn-ea"/>
                <a:cs typeface="+mn-cs"/>
              </a:rPr>
              <a:t>ΔΙΑΦΟΡΟΠΟΙΗΣΗ ΜΕΣΩΝ ΚΑΙ ΥΛΙΚΩΝ</a:t>
            </a:r>
            <a:endParaRPr lang="en-US" b="1" dirty="0">
              <a:solidFill>
                <a:schemeClr val="tx1"/>
              </a:solidFill>
              <a:latin typeface="+mn-lt"/>
              <a:ea typeface="+mn-ea"/>
              <a:cs typeface="+mn-cs"/>
            </a:endParaRPr>
          </a:p>
        </p:txBody>
      </p:sp>
      <p:sp>
        <p:nvSpPr>
          <p:cNvPr id="3" name="Content Placeholder 2"/>
          <p:cNvSpPr>
            <a:spLocks noGrp="1"/>
          </p:cNvSpPr>
          <p:nvPr>
            <p:ph idx="1"/>
          </p:nvPr>
        </p:nvSpPr>
        <p:spPr/>
        <p:txBody>
          <a:bodyPr/>
          <a:lstStyle/>
          <a:p>
            <a:r>
              <a:rPr lang="el-GR" sz="2500" dirty="0" smtClean="0"/>
              <a:t>Πραγματικά αντικείμενα ή μινιατούρες.</a:t>
            </a:r>
          </a:p>
          <a:p>
            <a:r>
              <a:rPr lang="el-GR" sz="2500" dirty="0" smtClean="0"/>
              <a:t>Απτικές εικόνες και βιβλία.</a:t>
            </a:r>
          </a:p>
          <a:p>
            <a:r>
              <a:rPr lang="el-GR" sz="2500" dirty="0" smtClean="0"/>
              <a:t>Ανάγλυφα σχήματα, όργανα με ανάγλυφες ενδείξεις, τρισδιάστατες απεικονίσεις.</a:t>
            </a:r>
          </a:p>
          <a:p>
            <a:r>
              <a:rPr lang="el-GR" sz="2500" dirty="0" smtClean="0"/>
              <a:t>Ηχητικές σημάνσεις για διευκόλυνση της κινητικότητας και του προσανατολισμού.</a:t>
            </a:r>
          </a:p>
          <a:p>
            <a:r>
              <a:rPr lang="el-GR" sz="2500" dirty="0" smtClean="0"/>
              <a:t>Η/Υ με κατάλληλες προσαρμογές.</a:t>
            </a:r>
          </a:p>
          <a:p>
            <a:pPr>
              <a:buNone/>
            </a:pPr>
            <a:endParaRPr lang="el-GR" dirty="0" smtClean="0">
              <a:solidFill>
                <a:srgbClr val="1F497D"/>
              </a:solidFill>
            </a:endParaRPr>
          </a:p>
          <a:p>
            <a:endParaRPr lang="el-GR" dirty="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b="1" u="sng" dirty="0" smtClean="0"/>
              <a:t/>
            </a:r>
            <a:br>
              <a:rPr lang="el-GR" b="1" u="sng" dirty="0" smtClean="0"/>
            </a:br>
            <a:r>
              <a:rPr lang="el-GR" sz="2200" b="1" dirty="0" smtClean="0">
                <a:latin typeface="+mn-lt"/>
              </a:rPr>
              <a:t>ΒΙΒΛΙΟΓΡΑΦΙΑ</a:t>
            </a:r>
            <a:endParaRPr lang="el-GR" dirty="0">
              <a:latin typeface="+mn-lt"/>
            </a:endParaRPr>
          </a:p>
        </p:txBody>
      </p:sp>
      <p:sp>
        <p:nvSpPr>
          <p:cNvPr id="3" name="Content Placeholder 2"/>
          <p:cNvSpPr>
            <a:spLocks noGrp="1"/>
          </p:cNvSpPr>
          <p:nvPr>
            <p:ph sz="quarter" idx="1"/>
          </p:nvPr>
        </p:nvSpPr>
        <p:spPr/>
        <p:txBody>
          <a:bodyPr>
            <a:normAutofit fontScale="55000" lnSpcReduction="20000"/>
          </a:bodyPr>
          <a:lstStyle/>
          <a:p>
            <a:r>
              <a:rPr lang="en-US" dirty="0" err="1" smtClean="0"/>
              <a:t>Arsmstrong</a:t>
            </a:r>
            <a:r>
              <a:rPr lang="en-US" dirty="0" smtClean="0"/>
              <a:t>, A.C., Armstrong, D &amp; Spandagou, I. 2010. </a:t>
            </a:r>
            <a:r>
              <a:rPr lang="en-US" i="1" dirty="0" smtClean="0"/>
              <a:t>Inclusive Education: International Policy and Practice. </a:t>
            </a:r>
            <a:r>
              <a:rPr lang="en-US" dirty="0" smtClean="0"/>
              <a:t>SAGE Publications Ltd.</a:t>
            </a:r>
          </a:p>
          <a:p>
            <a:r>
              <a:rPr lang="en-US" dirty="0"/>
              <a:t>Booth, T. &amp; </a:t>
            </a:r>
            <a:r>
              <a:rPr lang="en-US" dirty="0" err="1"/>
              <a:t>Ainscow</a:t>
            </a:r>
            <a:r>
              <a:rPr lang="en-US" dirty="0"/>
              <a:t>, M. </a:t>
            </a:r>
            <a:r>
              <a:rPr lang="en-US" dirty="0" smtClean="0"/>
              <a:t>2002. </a:t>
            </a:r>
            <a:r>
              <a:rPr lang="en-US" i="1" dirty="0" smtClean="0"/>
              <a:t>Index </a:t>
            </a:r>
            <a:r>
              <a:rPr lang="en-US" i="1" dirty="0"/>
              <a:t>for Inclusive Education.</a:t>
            </a:r>
            <a:r>
              <a:rPr lang="en-US" dirty="0"/>
              <a:t> CSIE</a:t>
            </a:r>
            <a:r>
              <a:rPr lang="en-US" dirty="0" smtClean="0"/>
              <a:t> </a:t>
            </a:r>
            <a:endParaRPr lang="el-GR" dirty="0" smtClean="0"/>
          </a:p>
          <a:p>
            <a:r>
              <a:rPr lang="el-GR" dirty="0" err="1"/>
              <a:t>Δαφέρμος</a:t>
            </a:r>
            <a:r>
              <a:rPr lang="el-GR" dirty="0"/>
              <a:t> (2002) Η πολιτισμική-ιστορική θεωρία του </a:t>
            </a:r>
            <a:r>
              <a:rPr lang="en-US" dirty="0"/>
              <a:t>Vygotsky</a:t>
            </a:r>
            <a:r>
              <a:rPr lang="el-GR" dirty="0"/>
              <a:t>.  Φιλοσοφικές – Ψυχολογικές – Παιδαγωγικές Διαστάσεις. Αθήνα: Ατραπός.</a:t>
            </a:r>
          </a:p>
          <a:p>
            <a:r>
              <a:rPr lang="el-GR" dirty="0"/>
              <a:t>Α. Ζώνιου-Σιδέρη &amp; Η. </a:t>
            </a:r>
            <a:r>
              <a:rPr lang="el-GR" dirty="0" err="1"/>
              <a:t>Σπανδάγου</a:t>
            </a:r>
            <a:r>
              <a:rPr lang="el-GR" dirty="0"/>
              <a:t> </a:t>
            </a:r>
            <a:r>
              <a:rPr lang="el-GR" dirty="0" smtClean="0"/>
              <a:t>2011 </a:t>
            </a:r>
            <a:r>
              <a:rPr lang="el-GR" dirty="0"/>
              <a:t>(</a:t>
            </a:r>
            <a:r>
              <a:rPr lang="el-GR" dirty="0" err="1"/>
              <a:t>επ</a:t>
            </a:r>
            <a:r>
              <a:rPr lang="el-GR" dirty="0"/>
              <a:t>). Εκπαίδευση και Τύφλωση. Αθήνα: Πεδίο</a:t>
            </a:r>
            <a:r>
              <a:rPr lang="el-GR" dirty="0" smtClean="0"/>
              <a:t>.</a:t>
            </a:r>
            <a:endParaRPr lang="en-US" dirty="0" smtClean="0"/>
          </a:p>
          <a:p>
            <a:r>
              <a:rPr lang="en-US" dirty="0" err="1"/>
              <a:t>Hedegaard</a:t>
            </a:r>
            <a:r>
              <a:rPr lang="en-US" dirty="0"/>
              <a:t>, M. </a:t>
            </a:r>
            <a:r>
              <a:rPr lang="en-US" dirty="0" smtClean="0"/>
              <a:t>2009. </a:t>
            </a:r>
            <a:r>
              <a:rPr lang="en-US" dirty="0"/>
              <a:t>Children’s Development from a Cultural–Historical Approach: Children’s Activity in Everyday Local Settings as Foundation for Their Development.  </a:t>
            </a:r>
            <a:r>
              <a:rPr lang="en-US" i="1" dirty="0"/>
              <a:t>Mind, Culture and Activity</a:t>
            </a:r>
            <a:r>
              <a:rPr lang="en-US" dirty="0"/>
              <a:t>, 16, pp. 64-81</a:t>
            </a:r>
            <a:r>
              <a:rPr lang="en-US" dirty="0" smtClean="0"/>
              <a:t>.</a:t>
            </a:r>
          </a:p>
          <a:p>
            <a:r>
              <a:rPr lang="en-US" dirty="0" smtClean="0"/>
              <a:t>Lewis, A. &amp; Norwich, B. 2005. </a:t>
            </a:r>
            <a:r>
              <a:rPr lang="en-US" i="1" dirty="0" smtClean="0"/>
              <a:t>Special Teaching for Special Children: A pedagogies for inclusion</a:t>
            </a:r>
            <a:r>
              <a:rPr lang="en-US" dirty="0" smtClean="0"/>
              <a:t>. Open University Press.</a:t>
            </a:r>
            <a:endParaRPr lang="el-GR" dirty="0"/>
          </a:p>
          <a:p>
            <a:r>
              <a:rPr lang="en-US" dirty="0" smtClean="0"/>
              <a:t>Mason</a:t>
            </a:r>
            <a:r>
              <a:rPr lang="en-US" dirty="0"/>
              <a:t>, H. &amp; McCall, S. 2011</a:t>
            </a:r>
            <a:r>
              <a:rPr lang="el-GR" dirty="0"/>
              <a:t>.</a:t>
            </a:r>
            <a:r>
              <a:rPr lang="en-US" dirty="0"/>
              <a:t> </a:t>
            </a:r>
            <a:r>
              <a:rPr lang="el-GR" dirty="0"/>
              <a:t>Παιδιά και νέοι με προβλήματα όρασης. Αθήνα: Πεδίο</a:t>
            </a:r>
            <a:r>
              <a:rPr lang="el-GR" dirty="0" smtClean="0"/>
              <a:t>.</a:t>
            </a:r>
          </a:p>
          <a:p>
            <a:r>
              <a:rPr lang="en-US" dirty="0" err="1" smtClean="0"/>
              <a:t>Mavrou</a:t>
            </a:r>
            <a:r>
              <a:rPr lang="en-US" dirty="0" smtClean="0"/>
              <a:t>, K. </a:t>
            </a:r>
            <a:r>
              <a:rPr lang="en-US" dirty="0"/>
              <a:t>&amp; </a:t>
            </a:r>
            <a:r>
              <a:rPr lang="en-US" dirty="0" err="1" smtClean="0"/>
              <a:t>Symeonidou</a:t>
            </a:r>
            <a:r>
              <a:rPr lang="en-US" dirty="0" smtClean="0"/>
              <a:t>, S. 2013. </a:t>
            </a:r>
            <a:r>
              <a:rPr lang="en-US" dirty="0"/>
              <a:t>Employing the </a:t>
            </a:r>
            <a:r>
              <a:rPr lang="en-US" dirty="0" smtClean="0"/>
              <a:t>principles of </a:t>
            </a:r>
            <a:r>
              <a:rPr lang="en-US" dirty="0"/>
              <a:t>universal design for learning to deconstruct the Greek-Cypriot new national </a:t>
            </a:r>
            <a:r>
              <a:rPr lang="en-US" dirty="0" smtClean="0"/>
              <a:t>curriculum, </a:t>
            </a:r>
            <a:r>
              <a:rPr lang="en-US" i="1" dirty="0" smtClean="0"/>
              <a:t>International </a:t>
            </a:r>
            <a:r>
              <a:rPr lang="en-US" i="1" dirty="0"/>
              <a:t>Journal of Inclusive Education</a:t>
            </a:r>
            <a:r>
              <a:rPr lang="en-US" dirty="0"/>
              <a:t>, DOI: </a:t>
            </a:r>
            <a:r>
              <a:rPr lang="en-US" dirty="0" smtClean="0"/>
              <a:t>10.1080/13603116.2013.859308.</a:t>
            </a:r>
          </a:p>
          <a:p>
            <a:r>
              <a:rPr lang="el-GR" dirty="0" err="1"/>
              <a:t>Meyer</a:t>
            </a:r>
            <a:r>
              <a:rPr lang="el-GR" dirty="0"/>
              <a:t> &amp; </a:t>
            </a:r>
            <a:r>
              <a:rPr lang="el-GR" dirty="0" err="1"/>
              <a:t>Rose</a:t>
            </a:r>
            <a:r>
              <a:rPr lang="el-GR" dirty="0"/>
              <a:t>, 1998 </a:t>
            </a:r>
            <a:r>
              <a:rPr lang="en-US" dirty="0"/>
              <a:t>Learning to read in the computer age.  Cambridge, MA: Brookline.</a:t>
            </a:r>
            <a:r>
              <a:rPr lang="el-GR" dirty="0"/>
              <a:t> </a:t>
            </a:r>
          </a:p>
          <a:p>
            <a:r>
              <a:rPr lang="el-GR" dirty="0" err="1" smtClean="0"/>
              <a:t>Rose</a:t>
            </a:r>
            <a:r>
              <a:rPr lang="el-GR" dirty="0" smtClean="0"/>
              <a:t> </a:t>
            </a:r>
            <a:r>
              <a:rPr lang="el-GR" dirty="0"/>
              <a:t>&amp; </a:t>
            </a:r>
            <a:r>
              <a:rPr lang="el-GR" dirty="0" err="1"/>
              <a:t>Meyer</a:t>
            </a:r>
            <a:r>
              <a:rPr lang="el-GR" dirty="0"/>
              <a:t>, 2002 </a:t>
            </a:r>
            <a:r>
              <a:rPr lang="en-US" dirty="0"/>
              <a:t>Teaching every student in the digital age: Universal design for learning.</a:t>
            </a:r>
            <a:r>
              <a:rPr lang="el-GR" dirty="0"/>
              <a:t> </a:t>
            </a:r>
            <a:r>
              <a:rPr lang="en-US" dirty="0"/>
              <a:t>Alexandria,</a:t>
            </a:r>
            <a:r>
              <a:rPr lang="el-GR" dirty="0"/>
              <a:t> </a:t>
            </a:r>
            <a:r>
              <a:rPr lang="en-US" dirty="0"/>
              <a:t>VA:ASCD. </a:t>
            </a:r>
            <a:endParaRPr lang="en-US" dirty="0" smtClean="0"/>
          </a:p>
          <a:p>
            <a:r>
              <a:rPr lang="en-US" dirty="0"/>
              <a:t>Warren, D. H. 20</a:t>
            </a:r>
            <a:r>
              <a:rPr lang="el-GR" dirty="0"/>
              <a:t>11 Τύφλωση και παιδί. Αθήνα: Πεδίο.  </a:t>
            </a:r>
            <a:endParaRPr lang="en-US" dirty="0" smtClean="0"/>
          </a:p>
          <a:p>
            <a:r>
              <a:rPr lang="en-US" dirty="0"/>
              <a:t>UNESCO </a:t>
            </a:r>
            <a:r>
              <a:rPr lang="en-US" dirty="0" smtClean="0"/>
              <a:t>1994.</a:t>
            </a:r>
            <a:r>
              <a:rPr lang="en-US" i="1" dirty="0" smtClean="0"/>
              <a:t>The </a:t>
            </a:r>
            <a:r>
              <a:rPr lang="en-US" i="1" dirty="0"/>
              <a:t>Salamanca Statement and Framework for Action on Special Needs </a:t>
            </a:r>
            <a:r>
              <a:rPr lang="en-US" i="1" dirty="0" err="1"/>
              <a:t>Education.</a:t>
            </a:r>
            <a:r>
              <a:rPr lang="en-US" dirty="0" err="1"/>
              <a:t>Paris</a:t>
            </a:r>
            <a:r>
              <a:rPr lang="en-US" dirty="0"/>
              <a:t>, UNESCO/Ministry of Education, Spain (ED-34/WS/18).</a:t>
            </a:r>
            <a:endParaRPr lang="el-GR" dirty="0"/>
          </a:p>
          <a:p>
            <a:endParaRPr lang="el-GR" dirty="0"/>
          </a:p>
          <a:p>
            <a:pPr marL="0" indent="0">
              <a:buNone/>
            </a:pPr>
            <a:endParaRPr lang="el-GR" dirty="0"/>
          </a:p>
        </p:txBody>
      </p:sp>
    </p:spTree>
    <p:extLst>
      <p:ext uri="{BB962C8B-B14F-4D97-AF65-F5344CB8AC3E}">
        <p14:creationId xmlns:p14="http://schemas.microsoft.com/office/powerpoint/2010/main" val="16651654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sz="half" idx="1"/>
          </p:nvPr>
        </p:nvSpPr>
        <p:spPr>
          <a:xfrm>
            <a:off x="914400" y="1600201"/>
            <a:ext cx="6105872" cy="1036712"/>
          </a:xfrm>
        </p:spPr>
        <p:txBody>
          <a:bodyPr/>
          <a:lstStyle/>
          <a:p>
            <a:pPr eaLnBrk="1" hangingPunct="1">
              <a:buFont typeface="Wingdings" pitchFamily="-111" charset="2"/>
              <a:buNone/>
            </a:pPr>
            <a:r>
              <a:rPr lang="el-GR" sz="2400" dirty="0" smtClean="0"/>
              <a:t>Σύμφωνα </a:t>
            </a:r>
            <a:r>
              <a:rPr lang="el-GR" sz="2400" dirty="0"/>
              <a:t>με </a:t>
            </a:r>
            <a:r>
              <a:rPr lang="el-GR" sz="2400" dirty="0" smtClean="0"/>
              <a:t>τους ορισμούς </a:t>
            </a:r>
            <a:r>
              <a:rPr lang="el-GR" sz="2400" dirty="0"/>
              <a:t>του ΠΟΥ:</a:t>
            </a:r>
          </a:p>
          <a:p>
            <a:pPr eaLnBrk="1" hangingPunct="1">
              <a:buFont typeface="Wingdings" pitchFamily="-111" charset="2"/>
              <a:buNone/>
            </a:pPr>
            <a:endParaRPr lang="el-GR" sz="2400" dirty="0"/>
          </a:p>
        </p:txBody>
      </p:sp>
      <p:graphicFrame>
        <p:nvGraphicFramePr>
          <p:cNvPr id="19543" name="Group 87"/>
          <p:cNvGraphicFramePr>
            <a:graphicFrameLocks noGrp="1"/>
          </p:cNvGraphicFramePr>
          <p:nvPr>
            <p:ph sz="half" idx="2"/>
            <p:extLst>
              <p:ext uri="{D42A27DB-BD31-4B8C-83A1-F6EECF244321}">
                <p14:modId xmlns:p14="http://schemas.microsoft.com/office/powerpoint/2010/main" val="1226466367"/>
              </p:ext>
            </p:extLst>
          </p:nvPr>
        </p:nvGraphicFramePr>
        <p:xfrm>
          <a:off x="2267744" y="2564904"/>
          <a:ext cx="5544616" cy="2736852"/>
        </p:xfrm>
        <a:graphic>
          <a:graphicData uri="http://schemas.openxmlformats.org/drawingml/2006/table">
            <a:tbl>
              <a:tblPr/>
              <a:tblGrid>
                <a:gridCol w="2592388"/>
                <a:gridCol w="2952228"/>
              </a:tblGrid>
              <a:tr h="6842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dirty="0">
                          <a:ln>
                            <a:noFill/>
                          </a:ln>
                          <a:solidFill>
                            <a:srgbClr val="008080"/>
                          </a:solidFill>
                          <a:effectLst/>
                          <a:latin typeface="Times New Roman" pitchFamily="-111" charset="0"/>
                          <a:ea typeface="Times New Roman" pitchFamily="-111" charset="0"/>
                          <a:cs typeface="Times New Roman" pitchFamily="-111" charset="0"/>
                        </a:rPr>
                        <a:t>Οπτική οξύτητα</a:t>
                      </a:r>
                      <a:endParaRPr kumimoji="0" lang="el-GR" sz="2400" b="1" i="0" u="none" strike="noStrike" cap="none" normalizeH="0" baseline="0" dirty="0">
                        <a:ln>
                          <a:noFill/>
                        </a:ln>
                        <a:solidFill>
                          <a:schemeClr val="tx1"/>
                        </a:solidFill>
                        <a:effectLst/>
                        <a:latin typeface="Arial" pitchFamily="-111" charset="0"/>
                      </a:endParaRPr>
                    </a:p>
                  </a:txBody>
                  <a:tcPr anchor="ctr" horzOverflow="overflow">
                    <a:lnL w="190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dirty="0">
                          <a:ln>
                            <a:noFill/>
                          </a:ln>
                          <a:solidFill>
                            <a:srgbClr val="008080"/>
                          </a:solidFill>
                          <a:effectLst/>
                          <a:latin typeface="Times New Roman" pitchFamily="-111" charset="0"/>
                          <a:ea typeface="Times New Roman" pitchFamily="-111" charset="0"/>
                          <a:cs typeface="Times New Roman" pitchFamily="-111" charset="0"/>
                        </a:rPr>
                        <a:t>Κατάταξη ΠΟΥ</a:t>
                      </a:r>
                      <a:endParaRPr kumimoji="0" lang="el-GR" sz="2400" b="1" i="0" u="none" strike="noStrike" cap="none" normalizeH="0" baseline="0" dirty="0">
                        <a:ln>
                          <a:noFill/>
                        </a:ln>
                        <a:solidFill>
                          <a:schemeClr val="tx1"/>
                        </a:solidFill>
                        <a:effectLst/>
                        <a:latin typeface="Arial" pitchFamily="-111" charset="0"/>
                      </a:endParaRPr>
                    </a:p>
                  </a:txBody>
                  <a:tcPr anchor="ctr" horzOverflow="overflow">
                    <a:lnL w="12700" cap="flat" cmpd="sng"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842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a:ln>
                            <a:noFill/>
                          </a:ln>
                          <a:solidFill>
                            <a:srgbClr val="008080"/>
                          </a:solidFill>
                          <a:effectLst/>
                          <a:latin typeface="Times New Roman" pitchFamily="-111" charset="0"/>
                          <a:ea typeface="Times New Roman" pitchFamily="-111" charset="0"/>
                          <a:cs typeface="Times New Roman" pitchFamily="-111" charset="0"/>
                        </a:rPr>
                        <a:t>6/6 ως 6/18</a:t>
                      </a:r>
                      <a:endParaRPr kumimoji="0" lang="el-GR" sz="2400" b="0" i="0" u="none" strike="noStrike" cap="none" normalizeH="0" baseline="0" dirty="0">
                        <a:ln>
                          <a:noFill/>
                        </a:ln>
                        <a:solidFill>
                          <a:schemeClr val="tx1"/>
                        </a:solidFill>
                        <a:effectLst/>
                        <a:latin typeface="Arial" pitchFamily="-111" charset="0"/>
                      </a:endParaRPr>
                    </a:p>
                  </a:txBody>
                  <a:tcPr anchor="ctr" horzOverflow="overflow">
                    <a:lnL w="190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a:ln>
                            <a:noFill/>
                          </a:ln>
                          <a:solidFill>
                            <a:srgbClr val="008080"/>
                          </a:solidFill>
                          <a:effectLst/>
                          <a:latin typeface="Times New Roman" pitchFamily="-111" charset="0"/>
                          <a:ea typeface="Times New Roman" pitchFamily="-111" charset="0"/>
                          <a:cs typeface="Times New Roman" pitchFamily="-111" charset="0"/>
                        </a:rPr>
                        <a:t>Φυσιολογική όραση</a:t>
                      </a:r>
                      <a:endParaRPr kumimoji="0" lang="el-GR" sz="2400" b="0" i="0" u="none" strike="noStrike" cap="none" normalizeH="0" baseline="0" dirty="0">
                        <a:ln>
                          <a:noFill/>
                        </a:ln>
                        <a:solidFill>
                          <a:schemeClr val="tx1"/>
                        </a:solidFill>
                        <a:effectLst/>
                        <a:latin typeface="Arial" pitchFamily="-111" charset="0"/>
                      </a:endParaRPr>
                    </a:p>
                  </a:txBody>
                  <a:tcPr anchor="ctr" horzOverflow="overflow">
                    <a:lnL w="12700" cap="flat" cmpd="sng"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842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a:ln>
                            <a:noFill/>
                          </a:ln>
                          <a:solidFill>
                            <a:srgbClr val="008080"/>
                          </a:solidFill>
                          <a:effectLst/>
                          <a:latin typeface="Times New Roman" pitchFamily="-111" charset="0"/>
                          <a:ea typeface="Times New Roman" pitchFamily="-111" charset="0"/>
                          <a:cs typeface="Times New Roman" pitchFamily="-111" charset="0"/>
                        </a:rPr>
                        <a:t>&lt;6/18 ως &gt; </a:t>
                      </a:r>
                      <a:r>
                        <a:rPr kumimoji="0" lang="en-US" sz="2400" b="0" i="0" u="none" strike="noStrike" cap="none" normalizeH="0" baseline="0" dirty="0">
                          <a:ln>
                            <a:noFill/>
                          </a:ln>
                          <a:solidFill>
                            <a:srgbClr val="008080"/>
                          </a:solidFill>
                          <a:effectLst/>
                          <a:latin typeface="Times New Roman" pitchFamily="-111" charset="0"/>
                          <a:ea typeface="Times New Roman" pitchFamily="-111" charset="0"/>
                          <a:cs typeface="Times New Roman" pitchFamily="-111" charset="0"/>
                        </a:rPr>
                        <a:t>3</a:t>
                      </a:r>
                      <a:r>
                        <a:rPr kumimoji="0" lang="el-GR" sz="2400" b="0" i="0" u="none" strike="noStrike" cap="none" normalizeH="0" baseline="0" dirty="0">
                          <a:ln>
                            <a:noFill/>
                          </a:ln>
                          <a:solidFill>
                            <a:srgbClr val="008080"/>
                          </a:solidFill>
                          <a:effectLst/>
                          <a:latin typeface="Times New Roman" pitchFamily="-111" charset="0"/>
                          <a:ea typeface="Times New Roman" pitchFamily="-111" charset="0"/>
                          <a:cs typeface="Times New Roman" pitchFamily="-111" charset="0"/>
                        </a:rPr>
                        <a:t>/</a:t>
                      </a:r>
                      <a:r>
                        <a:rPr kumimoji="0" lang="en-US" sz="2400" b="0" i="0" u="none" strike="noStrike" cap="none" normalizeH="0" baseline="0" dirty="0" smtClean="0">
                          <a:ln>
                            <a:noFill/>
                          </a:ln>
                          <a:solidFill>
                            <a:srgbClr val="008080"/>
                          </a:solidFill>
                          <a:effectLst/>
                          <a:latin typeface="Times New Roman" pitchFamily="-111" charset="0"/>
                          <a:ea typeface="Times New Roman" pitchFamily="-111" charset="0"/>
                          <a:cs typeface="Times New Roman" pitchFamily="-111" charset="0"/>
                        </a:rPr>
                        <a:t>60</a:t>
                      </a:r>
                      <a:endParaRPr kumimoji="0" lang="el-GR" sz="2400" b="0" i="0" u="none" strike="noStrike" cap="none" normalizeH="0" baseline="0" dirty="0">
                        <a:ln>
                          <a:noFill/>
                        </a:ln>
                        <a:solidFill>
                          <a:schemeClr val="tx1"/>
                        </a:solidFill>
                        <a:effectLst/>
                        <a:latin typeface="Times New Roman" pitchFamily="-111" charset="0"/>
                        <a:ea typeface="Times New Roman" pitchFamily="-111" charset="0"/>
                        <a:cs typeface="Times New Roman" pitchFamily="-111" charset="0"/>
                      </a:endParaRPr>
                    </a:p>
                  </a:txBody>
                  <a:tcPr anchor="ctr" horzOverflow="overflow">
                    <a:lnL w="190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a:ln>
                            <a:noFill/>
                          </a:ln>
                          <a:solidFill>
                            <a:srgbClr val="008080"/>
                          </a:solidFill>
                          <a:effectLst/>
                          <a:latin typeface="Times New Roman" pitchFamily="-111" charset="0"/>
                          <a:ea typeface="Times New Roman" pitchFamily="-111" charset="0"/>
                          <a:cs typeface="Times New Roman" pitchFamily="-111" charset="0"/>
                        </a:rPr>
                        <a:t>Μειωμένη όραση</a:t>
                      </a:r>
                      <a:endParaRPr kumimoji="0" lang="el-GR" sz="2400" b="0" i="0" u="none" strike="noStrike" cap="none" normalizeH="0" baseline="0" dirty="0">
                        <a:ln>
                          <a:noFill/>
                        </a:ln>
                        <a:solidFill>
                          <a:schemeClr val="tx1"/>
                        </a:solidFill>
                        <a:effectLst/>
                        <a:latin typeface="Arial" pitchFamily="-111" charset="0"/>
                      </a:endParaRPr>
                    </a:p>
                  </a:txBody>
                  <a:tcPr anchor="ctr" horzOverflow="overflow">
                    <a:lnL w="12700" cap="flat" cmpd="sng"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842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a:ln>
                            <a:noFill/>
                          </a:ln>
                          <a:solidFill>
                            <a:srgbClr val="008080"/>
                          </a:solidFill>
                          <a:effectLst/>
                          <a:latin typeface="Times New Roman" pitchFamily="-111" charset="0"/>
                          <a:ea typeface="Times New Roman" pitchFamily="-111" charset="0"/>
                          <a:cs typeface="Times New Roman" pitchFamily="-111" charset="0"/>
                        </a:rPr>
                        <a:t>&lt;3/60</a:t>
                      </a:r>
                      <a:endParaRPr kumimoji="0" lang="el-GR" sz="2400" b="0" i="0" u="none" strike="noStrike" cap="none" normalizeH="0" baseline="0" dirty="0">
                        <a:ln>
                          <a:noFill/>
                        </a:ln>
                        <a:solidFill>
                          <a:schemeClr val="tx1"/>
                        </a:solidFill>
                        <a:effectLst/>
                        <a:latin typeface="Arial" pitchFamily="-111" charset="0"/>
                      </a:endParaRPr>
                    </a:p>
                  </a:txBody>
                  <a:tcPr anchor="ctr" horzOverflow="overflow">
                    <a:lnL w="1905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a:ln>
                            <a:noFill/>
                          </a:ln>
                          <a:solidFill>
                            <a:srgbClr val="008080"/>
                          </a:solidFill>
                          <a:effectLst/>
                          <a:latin typeface="Times New Roman" pitchFamily="-111" charset="0"/>
                          <a:ea typeface="Times New Roman" pitchFamily="-111" charset="0"/>
                          <a:cs typeface="Times New Roman" pitchFamily="-111" charset="0"/>
                        </a:rPr>
                        <a:t>Τύφλωση</a:t>
                      </a:r>
                      <a:endParaRPr kumimoji="0" lang="el-GR" sz="2400" b="0" i="0" u="none" strike="noStrike" cap="none" normalizeH="0" baseline="0" dirty="0">
                        <a:ln>
                          <a:noFill/>
                        </a:ln>
                        <a:solidFill>
                          <a:schemeClr val="tx1"/>
                        </a:solidFill>
                        <a:effectLst/>
                        <a:latin typeface="Arial" pitchFamily="-111" charset="0"/>
                      </a:endParaRPr>
                    </a:p>
                  </a:txBody>
                  <a:tcPr anchor="ctr" horzOverflow="overflow">
                    <a:lnL w="12700" cap="flat" cmpd="sng" algn="ctr">
                      <a:solidFill>
                        <a:srgbClr val="00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pPr algn="ctr">
              <a:lnSpc>
                <a:spcPct val="90000"/>
              </a:lnSpc>
            </a:pPr>
            <a:r>
              <a:rPr lang="el-GR" dirty="0" smtClean="0"/>
              <a:t>Σύμφωνα με την ελληνική νομοθεσία </a:t>
            </a:r>
          </a:p>
          <a:p>
            <a:pPr marL="0" indent="0" algn="ctr">
              <a:lnSpc>
                <a:spcPct val="90000"/>
              </a:lnSpc>
              <a:buNone/>
            </a:pPr>
            <a:r>
              <a:rPr lang="el-GR" dirty="0" smtClean="0"/>
              <a:t>(Ν.</a:t>
            </a:r>
            <a:r>
              <a:rPr lang="en-US" dirty="0" smtClean="0"/>
              <a:t> </a:t>
            </a:r>
            <a:r>
              <a:rPr lang="el-GR" dirty="0" smtClean="0"/>
              <a:t>958/79, αρθρ. 1):</a:t>
            </a:r>
            <a:endParaRPr lang="en-US" dirty="0" smtClean="0"/>
          </a:p>
          <a:p>
            <a:pPr algn="ctr">
              <a:lnSpc>
                <a:spcPct val="90000"/>
              </a:lnSpc>
              <a:buNone/>
            </a:pPr>
            <a:r>
              <a:rPr lang="el-GR" dirty="0" smtClean="0"/>
              <a:t> </a:t>
            </a:r>
          </a:p>
          <a:p>
            <a:pPr algn="ctr">
              <a:lnSpc>
                <a:spcPct val="90000"/>
              </a:lnSpc>
              <a:buNone/>
            </a:pPr>
            <a:r>
              <a:rPr lang="el-GR" i="1" dirty="0" smtClean="0"/>
              <a:t>«Τυφλός κατά την </a:t>
            </a:r>
            <a:r>
              <a:rPr lang="el-GR" i="1" dirty="0" err="1" smtClean="0"/>
              <a:t>έννοιαν</a:t>
            </a:r>
            <a:r>
              <a:rPr lang="el-GR" i="1" dirty="0" smtClean="0"/>
              <a:t> του παρόντος νόμου νοείται πάν πρόσωπον, το οποίο στερείται παντελώς της αντιλήψεων του φωτός ή του οποίου η οπτική </a:t>
            </a:r>
            <a:r>
              <a:rPr lang="el-GR" i="1" dirty="0" err="1" smtClean="0"/>
              <a:t>οξύτης</a:t>
            </a:r>
            <a:r>
              <a:rPr lang="el-GR" i="1" dirty="0" smtClean="0"/>
              <a:t> είναι </a:t>
            </a:r>
            <a:r>
              <a:rPr lang="el-GR" i="1" dirty="0" err="1" smtClean="0"/>
              <a:t>μικροτέρα</a:t>
            </a:r>
            <a:r>
              <a:rPr lang="el-GR" i="1" dirty="0" smtClean="0"/>
              <a:t> του ενός εικοστού (1/20) της φυσιολογικής τοιαύτης.»</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fontScale="92500" lnSpcReduction="20000"/>
          </a:bodyPr>
          <a:lstStyle/>
          <a:p>
            <a:pPr algn="just"/>
            <a:r>
              <a:rPr lang="el-GR" dirty="0" smtClean="0"/>
              <a:t>«Η πλειοψηφία των ατόμων με οπτική αναπηρία, συμπεριλαμβανομένων και εκείνων που ταξινομούνται ως «τυφλοί», διαθέτουν κάποια υπολειπόμενη όραση, η οποία μπορεί να αξιοποιηθεί για την ανάληψη καθημερινών εργασιών και δραστηριοτήτων»</a:t>
            </a:r>
          </a:p>
          <a:p>
            <a:pPr algn="r">
              <a:buNone/>
            </a:pPr>
            <a:r>
              <a:rPr lang="el-GR" dirty="0" smtClean="0"/>
              <a:t>(</a:t>
            </a:r>
            <a:r>
              <a:rPr lang="en-US" dirty="0" smtClean="0"/>
              <a:t>Douglas &amp; </a:t>
            </a:r>
            <a:r>
              <a:rPr lang="en-US" dirty="0" err="1" smtClean="0"/>
              <a:t>McLinden</a:t>
            </a:r>
            <a:r>
              <a:rPr lang="el-GR" dirty="0"/>
              <a:t>,</a:t>
            </a:r>
            <a:r>
              <a:rPr lang="en-US" dirty="0" smtClean="0"/>
              <a:t> 2005: 26)</a:t>
            </a:r>
          </a:p>
          <a:p>
            <a:pPr algn="just"/>
            <a:r>
              <a:rPr lang="en-US" dirty="0" smtClean="0"/>
              <a:t>H</a:t>
            </a:r>
            <a:r>
              <a:rPr lang="el-GR" dirty="0" smtClean="0"/>
              <a:t> οπτική οξύτητα δεν προσδιορίζει με ακρίβεια </a:t>
            </a:r>
            <a:r>
              <a:rPr lang="el-GR" u="sng" dirty="0" smtClean="0"/>
              <a:t>τον τρόπο</a:t>
            </a:r>
            <a:r>
              <a:rPr lang="el-GR" dirty="0" smtClean="0"/>
              <a:t> με τον οποίο το άτομο χρησιμοποιεί την </a:t>
            </a:r>
            <a:r>
              <a:rPr lang="el-GR" u="sng" dirty="0" smtClean="0"/>
              <a:t>υπολειμματική του όραση</a:t>
            </a:r>
            <a:r>
              <a:rPr lang="en-US" u="sng" dirty="0" smtClean="0"/>
              <a:t>.</a:t>
            </a:r>
            <a:endParaRPr lang="el-GR" u="sng" dirty="0" smtClean="0"/>
          </a:p>
          <a:p>
            <a:pPr algn="just"/>
            <a:r>
              <a:rPr lang="en-US" dirty="0" smtClean="0"/>
              <a:t>K</a:t>
            </a:r>
            <a:r>
              <a:rPr lang="el-GR" dirty="0" smtClean="0"/>
              <a:t>ρίσιμος παράγοντας στην ανάπτυξη και σχολική επίδοση του παιδιού είναι η </a:t>
            </a:r>
            <a:r>
              <a:rPr lang="el-GR" u="sng" dirty="0" smtClean="0"/>
              <a:t>λειτουργική του όραση</a:t>
            </a:r>
            <a:r>
              <a:rPr lang="en-US" u="sng" dirty="0" smtClean="0"/>
              <a:t>.</a:t>
            </a:r>
          </a:p>
          <a:p>
            <a:pPr algn="just"/>
            <a:r>
              <a:rPr lang="el-GR" dirty="0" smtClean="0"/>
              <a:t>Οι νομοθετικοί ορισμοί περί τύφλωσης δεν μπορούν να δώσουν επαρκείς πληροφορίες για την εκπαίδευση των τυφλών μαθητών/τριών.</a:t>
            </a:r>
          </a:p>
          <a:p>
            <a:pPr algn="just"/>
            <a:endParaRPr lang="en-US" u="sng"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a:bodyPr>
          <a:lstStyle/>
          <a:p>
            <a:pPr algn="just"/>
            <a:r>
              <a:rPr lang="el-GR" dirty="0" smtClean="0"/>
              <a:t>«Είναι ευρέως αναγνωρισμένο ότι για τα παιδιά που διαθέτουν υπολειμματική όραση, οι ιατρικές περιγραφές της οπτικής αναπηρίας (βάσει κλινικής αξιολόγησης της οπτικής λειτουργίας) δεν παρέχουν ακριβείς ενδείξεις του πώς το παιδί θα μπορεί να χρησιμοποιήσει την όραση του σε λειτουργικές δραστηριότητες ή τη λειτουργική του όραση. Από εκπαιδευτικής άποψης επομένως είναι αναγκαία η λειτουργική αξιολόγηση της όρασης- δηλαδή του βαθμού στον οποίο κάποιος μπορεί να χρησιμοποιεί την όρασή του για να ολοκληρώσει δραστηριότητες- η οποία θα αναληφθεί προκειμένου να συμπληρώσει τις πληροφορίες που παρέχονται από μια κλινική αξιολόγηση.»</a:t>
            </a:r>
          </a:p>
          <a:p>
            <a:pPr algn="r">
              <a:buNone/>
            </a:pPr>
            <a:r>
              <a:rPr lang="el-GR" dirty="0" smtClean="0"/>
              <a:t>(</a:t>
            </a:r>
            <a:r>
              <a:rPr lang="en-US" dirty="0" smtClean="0"/>
              <a:t>Douglas &amp; </a:t>
            </a:r>
            <a:r>
              <a:rPr lang="en-US" dirty="0" err="1" smtClean="0"/>
              <a:t>McLinden</a:t>
            </a:r>
            <a:r>
              <a:rPr lang="el-GR" dirty="0" smtClean="0"/>
              <a:t>, </a:t>
            </a:r>
            <a:r>
              <a:rPr lang="en-US" dirty="0" smtClean="0"/>
              <a:t>2005: 26)</a:t>
            </a:r>
          </a:p>
          <a:p>
            <a:pPr algn="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ίζες">
  <a:themeElements>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Ρίζες">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Άποψη">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0</TotalTime>
  <Words>4807</Words>
  <Application>Microsoft Office PowerPoint</Application>
  <PresentationFormat>On-screen Show (4:3)</PresentationFormat>
  <Paragraphs>309</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Ρίζες</vt:lpstr>
      <vt:lpstr>PowerPoint Presentation</vt:lpstr>
      <vt:lpstr>PowerPoint Presentation</vt:lpstr>
      <vt:lpstr>Α. ΤΥΦΛΩΣΗ &amp; ΟΡΙΣΜΟΙ</vt:lpstr>
      <vt:lpstr>PowerPoint Presentation</vt:lpstr>
      <vt:lpstr>PowerPoint Presentation</vt:lpstr>
      <vt:lpstr>PowerPoint Presentation</vt:lpstr>
      <vt:lpstr>PowerPoint Presentation</vt:lpstr>
      <vt:lpstr>PowerPoint Presentation</vt:lpstr>
      <vt:lpstr>PowerPoint Presentation</vt:lpstr>
      <vt:lpstr>Α1. Ατομική και Κοινωνική διάσταση της αναπηρίας</vt:lpstr>
      <vt:lpstr>Η Ατομική Διάσταση της Τύφλωσης και των σοβαρών προβλημάτων όρασης.</vt:lpstr>
      <vt:lpstr>Εμπλουτισμός του Προγράμματος Σπουδών για τους μαθητές με τύφλωση</vt:lpstr>
      <vt:lpstr>Α2. Η ΣΥΓΚΡΙΤΙΚΗ &amp; Η ΔΙΑΦΟΡΙΚΗ ΠΡΟΣΕΓΓΙΣΗ ΣΤΗΝ ΑΝΑΠΤΥΞΗ ΤΩΝ ΠΑΙΔΩΝ ΜΕ ΤΥΦΛΩΣΗ</vt:lpstr>
      <vt:lpstr>PowerPoint Presentation</vt:lpstr>
      <vt:lpstr>Συνέπειες της διαφορικής προσέγγισης στην κατανόηση της τύφλωσης</vt:lpstr>
      <vt:lpstr>Μαθητές με τύφλωση </vt:lpstr>
      <vt:lpstr>Vygotsky: πολιτισμική – ιστορική προσέγγιση</vt:lpstr>
      <vt:lpstr>PowerPoint Presentation</vt:lpstr>
      <vt:lpstr>Η προσέγγιση του μαθητή με τύφλωση</vt:lpstr>
      <vt:lpstr>Η προσέγγιση του μαθητή με τύφλωση</vt:lpstr>
      <vt:lpstr>Β. Η ΕΝΤΑΞΙΑΚΗ ΟΠΤΙΚΗ ΣΤΗΝ ΕΚΠΑΙΔΕΥΣΗ ΤΩΝ ΜΑΘΗΤΩΝ ΜΕ ΤΥΦΛΩΣΗ</vt:lpstr>
      <vt:lpstr>Διακήρυξη της Σαλαμάνκα, 1994</vt:lpstr>
      <vt:lpstr>Σύμβαση για τα δικαιώματα των ατόμων με αναπηρία (Ν. 4074/2012)</vt:lpstr>
      <vt:lpstr>PowerPoint Presentation</vt:lpstr>
      <vt:lpstr>PowerPoint Presentation</vt:lpstr>
      <vt:lpstr>PowerPoint Presentation</vt:lpstr>
      <vt:lpstr>PowerPoint Presentation</vt:lpstr>
      <vt:lpstr>Ένταξη και Πρόγραμμα σπουδών</vt:lpstr>
      <vt:lpstr>Η ιδέα του καθολικού σχεδιασμού</vt:lpstr>
      <vt:lpstr>Ο Καθολικός Σχεδιασμός για τη Μάθηση (Universal Design for Learning)</vt:lpstr>
      <vt:lpstr>PowerPoint Presentation</vt:lpstr>
      <vt:lpstr>Γ. ΔΙΑΦΟΡΟΠΟΙΗΜΕΝΗ ΠΑΙΔΑΓΩΓΙΚΗ</vt:lpstr>
      <vt:lpstr>Γ1. ΔΙΑΦΟΡΟΠΟΙΗΜΕΝΗ ΠΑΙΔΑΓΩΓΙΚΗ  ΒΑΣΙΚΕΣ ΑΡΧΕΣ</vt:lpstr>
      <vt:lpstr>ΔΙΑΦΟΡΟΠΟΙΗΜΕΝΗ ΠΑΙΔΑΓΩΓΙΚΗ: 1η ΒΑΣΙΚΗ ΑΡΧΗ</vt:lpstr>
      <vt:lpstr>PowerPoint Presentation</vt:lpstr>
      <vt:lpstr>ΔΙΑΦΟΡΟΠΟΙΗΜΕΝΗ ΠΑΙΔΑΓΩΓΙΚΗ: 1η ΒΑΣΙΚΗ ΑΡΧΗ</vt:lpstr>
      <vt:lpstr>PowerPoint Presentation</vt:lpstr>
      <vt:lpstr>ΔΙΑΦΟΡΟΠΟΙΗΜΕΝΗ ΠΑΙΔΑΓΩΓΙΚΗ: 2η ΒΑΣΙΚΗ ΑΡΧΗ</vt:lpstr>
      <vt:lpstr>ΔΙΑΦΟΡΟΠΟΙΗΜΕΝΗ ΠΑΙΔΑΓΩΓΙΚΗ: 3η ΒΑΣΙΚΗ ΑΡΧΗ</vt:lpstr>
      <vt:lpstr>PowerPoint Presentation</vt:lpstr>
      <vt:lpstr>Είναι οι Κ.Π. και οι Δ.Κ.Δ. εξειδικευμένη βοήθεια;</vt:lpstr>
      <vt:lpstr>Η Κ.Π. και οι Δ.Κ.Δ. Αποτελούν δεξιότητες που μαθαίνονται στο πλαίσιο εναλλακτικών δραστηριοτήτων; </vt:lpstr>
      <vt:lpstr>Το ζήτημα της απόσυρσης του μαθητή</vt:lpstr>
      <vt:lpstr>ΣΧΕΔΙΑΣΜΟΣ ΔΙΑΦΟΡΟΠΟΙΗΜΕΝΗΣ ΔΙΔΑΣΚΑΛΙΑΣ</vt:lpstr>
      <vt:lpstr>ΜΕΛΕΤΗ ΠΡΟΓΡΑΜΜΑΤΟΣ ΣΠΟΥΔΩΝ</vt:lpstr>
      <vt:lpstr>ΜΕΛΕΤΗ ΠΡΟΓΡΑΜΜΑΤΟΣ ΣΠΟΥΔΩΝ</vt:lpstr>
      <vt:lpstr>PowerPoint Presentation</vt:lpstr>
      <vt:lpstr>ΔΙΑΦΟΡΟΠΟΙΗΣΗ ΠΕΡΙΕΧΟΜΕΝΟΥ</vt:lpstr>
      <vt:lpstr>ΔΙΑΦΟΡΟΠΟΙΗΣΗ ΠΕΡΙΕΧΟΜΕΝΟΥ</vt:lpstr>
      <vt:lpstr>ΔΙΑΦΟΡΟΠΟΙΗΣΗ ΤΗΣ ΔΙΑΔΙΚΑΣΙΑΣ</vt:lpstr>
      <vt:lpstr>ΔΙΑΦΟΡΟΠΟΙΗΣΗ ΤΗΣ ΔΙΑΔΙΚΑΣΙΑΣ</vt:lpstr>
      <vt:lpstr>ΔΙΑΦΟΡΟΠΟΙΗΣΗ ΜΕΣΩΝ ΚΑΙ ΥΛΙΚΩΝ</vt:lpstr>
      <vt:lpstr> ΒΙΒΛΙΟΓΡΑΦΙΑ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2014-03-27T16:37:42Z</dcterms:created>
  <dcterms:modified xsi:type="dcterms:W3CDTF">2014-03-27T16:37:53Z</dcterms:modified>
</cp:coreProperties>
</file>